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898" r:id="rId1"/>
  </p:sldMasterIdLst>
  <p:notesMasterIdLst>
    <p:notesMasterId r:id="rId33"/>
  </p:notesMasterIdLst>
  <p:sldIdLst>
    <p:sldId id="256" r:id="rId2"/>
    <p:sldId id="288" r:id="rId3"/>
    <p:sldId id="276" r:id="rId4"/>
    <p:sldId id="277" r:id="rId5"/>
    <p:sldId id="278" r:id="rId6"/>
    <p:sldId id="279" r:id="rId7"/>
    <p:sldId id="280" r:id="rId8"/>
    <p:sldId id="281" r:id="rId9"/>
    <p:sldId id="282" r:id="rId10"/>
    <p:sldId id="283" r:id="rId11"/>
    <p:sldId id="284" r:id="rId12"/>
    <p:sldId id="285" r:id="rId13"/>
    <p:sldId id="286" r:id="rId14"/>
    <p:sldId id="257" r:id="rId15"/>
    <p:sldId id="258" r:id="rId16"/>
    <p:sldId id="269" r:id="rId17"/>
    <p:sldId id="289" r:id="rId18"/>
    <p:sldId id="290" r:id="rId19"/>
    <p:sldId id="291" r:id="rId20"/>
    <p:sldId id="292" r:id="rId21"/>
    <p:sldId id="293" r:id="rId22"/>
    <p:sldId id="263" r:id="rId23"/>
    <p:sldId id="287" r:id="rId24"/>
    <p:sldId id="260" r:id="rId25"/>
    <p:sldId id="262" r:id="rId26"/>
    <p:sldId id="259" r:id="rId27"/>
    <p:sldId id="264" r:id="rId28"/>
    <p:sldId id="270" r:id="rId29"/>
    <p:sldId id="271" r:id="rId30"/>
    <p:sldId id="272" r:id="rId31"/>
    <p:sldId id="295" r:id="rId32"/>
  </p:sldIdLst>
  <p:sldSz cx="6858000" cy="9144000" type="screen4x3"/>
  <p:notesSz cx="6735763" cy="986631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userDrawn="1">
          <p15:clr>
            <a:srgbClr val="A4A3A4"/>
          </p15:clr>
        </p15:guide>
        <p15:guide id="2" pos="216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2414" autoAdjust="0"/>
    <p:restoredTop sz="94660"/>
  </p:normalViewPr>
  <p:slideViewPr>
    <p:cSldViewPr snapToGrid="0">
      <p:cViewPr>
        <p:scale>
          <a:sx n="60" d="100"/>
          <a:sy n="60" d="100"/>
        </p:scale>
        <p:origin x="2146" y="96"/>
      </p:cViewPr>
      <p:guideLst>
        <p:guide orient="horz" pos="2880"/>
        <p:guide pos="216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19413" cy="495300"/>
          </a:xfrm>
          <a:prstGeom prst="rect">
            <a:avLst/>
          </a:prstGeom>
        </p:spPr>
        <p:txBody>
          <a:bodyPr vert="horz" lIns="91440" tIns="45720" rIns="91440" bIns="45720" rtlCol="0"/>
          <a:lstStyle>
            <a:lvl1pPr algn="l">
              <a:defRPr sz="1200"/>
            </a:lvl1pPr>
          </a:lstStyle>
          <a:p>
            <a:endParaRPr lang="uk-UA"/>
          </a:p>
        </p:txBody>
      </p:sp>
      <p:sp>
        <p:nvSpPr>
          <p:cNvPr id="3" name="Дата 2"/>
          <p:cNvSpPr>
            <a:spLocks noGrp="1"/>
          </p:cNvSpPr>
          <p:nvPr>
            <p:ph type="dt" idx="1"/>
          </p:nvPr>
        </p:nvSpPr>
        <p:spPr>
          <a:xfrm>
            <a:off x="3814763" y="0"/>
            <a:ext cx="2919412" cy="495300"/>
          </a:xfrm>
          <a:prstGeom prst="rect">
            <a:avLst/>
          </a:prstGeom>
        </p:spPr>
        <p:txBody>
          <a:bodyPr vert="horz" lIns="91440" tIns="45720" rIns="91440" bIns="45720" rtlCol="0"/>
          <a:lstStyle>
            <a:lvl1pPr algn="r">
              <a:defRPr sz="1200"/>
            </a:lvl1pPr>
          </a:lstStyle>
          <a:p>
            <a:fld id="{F80E6DA2-2837-4B66-9416-5719BCDCDD41}" type="datetimeFigureOut">
              <a:rPr lang="uk-UA" smtClean="0"/>
              <a:t>21.01.2025</a:t>
            </a:fld>
            <a:endParaRPr lang="uk-UA"/>
          </a:p>
        </p:txBody>
      </p:sp>
      <p:sp>
        <p:nvSpPr>
          <p:cNvPr id="4" name="Образ слайда 3"/>
          <p:cNvSpPr>
            <a:spLocks noGrp="1" noRot="1" noChangeAspect="1"/>
          </p:cNvSpPr>
          <p:nvPr>
            <p:ph type="sldImg" idx="2"/>
          </p:nvPr>
        </p:nvSpPr>
        <p:spPr>
          <a:xfrm>
            <a:off x="2119313" y="1233488"/>
            <a:ext cx="2497137" cy="3328987"/>
          </a:xfrm>
          <a:prstGeom prst="rect">
            <a:avLst/>
          </a:prstGeom>
          <a:noFill/>
          <a:ln w="12700">
            <a:solidFill>
              <a:prstClr val="black"/>
            </a:solidFill>
          </a:ln>
        </p:spPr>
        <p:txBody>
          <a:bodyPr vert="horz" lIns="91440" tIns="45720" rIns="91440" bIns="45720" rtlCol="0" anchor="ctr"/>
          <a:lstStyle/>
          <a:p>
            <a:endParaRPr lang="uk-UA"/>
          </a:p>
        </p:txBody>
      </p:sp>
      <p:sp>
        <p:nvSpPr>
          <p:cNvPr id="5" name="Заметки 4"/>
          <p:cNvSpPr>
            <a:spLocks noGrp="1"/>
          </p:cNvSpPr>
          <p:nvPr>
            <p:ph type="body" sz="quarter" idx="3"/>
          </p:nvPr>
        </p:nvSpPr>
        <p:spPr>
          <a:xfrm>
            <a:off x="673100" y="4748213"/>
            <a:ext cx="5389563" cy="3884612"/>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uk-UA"/>
          </a:p>
        </p:txBody>
      </p:sp>
      <p:sp>
        <p:nvSpPr>
          <p:cNvPr id="6" name="Нижний колонтитул 5"/>
          <p:cNvSpPr>
            <a:spLocks noGrp="1"/>
          </p:cNvSpPr>
          <p:nvPr>
            <p:ph type="ftr" sz="quarter" idx="4"/>
          </p:nvPr>
        </p:nvSpPr>
        <p:spPr>
          <a:xfrm>
            <a:off x="0" y="9371013"/>
            <a:ext cx="2919413" cy="495300"/>
          </a:xfrm>
          <a:prstGeom prst="rect">
            <a:avLst/>
          </a:prstGeom>
        </p:spPr>
        <p:txBody>
          <a:bodyPr vert="horz" lIns="91440" tIns="45720" rIns="91440" bIns="45720" rtlCol="0" anchor="b"/>
          <a:lstStyle>
            <a:lvl1pPr algn="l">
              <a:defRPr sz="1200"/>
            </a:lvl1pPr>
          </a:lstStyle>
          <a:p>
            <a:endParaRPr lang="uk-UA"/>
          </a:p>
        </p:txBody>
      </p:sp>
      <p:sp>
        <p:nvSpPr>
          <p:cNvPr id="7" name="Номер слайда 6"/>
          <p:cNvSpPr>
            <a:spLocks noGrp="1"/>
          </p:cNvSpPr>
          <p:nvPr>
            <p:ph type="sldNum" sz="quarter" idx="5"/>
          </p:nvPr>
        </p:nvSpPr>
        <p:spPr>
          <a:xfrm>
            <a:off x="3814763" y="9371013"/>
            <a:ext cx="2919412" cy="495300"/>
          </a:xfrm>
          <a:prstGeom prst="rect">
            <a:avLst/>
          </a:prstGeom>
        </p:spPr>
        <p:txBody>
          <a:bodyPr vert="horz" lIns="91440" tIns="45720" rIns="91440" bIns="45720" rtlCol="0" anchor="b"/>
          <a:lstStyle>
            <a:lvl1pPr algn="r">
              <a:defRPr sz="1200"/>
            </a:lvl1pPr>
          </a:lstStyle>
          <a:p>
            <a:fld id="{1C0DB1DE-3940-4551-823A-19FFE453D583}" type="slidenum">
              <a:rPr lang="uk-UA" smtClean="0"/>
              <a:t>‹#›</a:t>
            </a:fld>
            <a:endParaRPr lang="uk-UA"/>
          </a:p>
        </p:txBody>
      </p:sp>
    </p:spTree>
    <p:extLst>
      <p:ext uri="{BB962C8B-B14F-4D97-AF65-F5344CB8AC3E}">
        <p14:creationId xmlns:p14="http://schemas.microsoft.com/office/powerpoint/2010/main" val="1864617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grpSp>
        <p:nvGrpSpPr>
          <p:cNvPr id="16" name="Group 15"/>
          <p:cNvGrpSpPr/>
          <p:nvPr/>
        </p:nvGrpSpPr>
        <p:grpSpPr>
          <a:xfrm>
            <a:off x="3251200" y="1559908"/>
            <a:ext cx="3611126" cy="6658403"/>
            <a:chOff x="4334933" y="1169931"/>
            <a:chExt cx="4814835" cy="4993802"/>
          </a:xfrm>
        </p:grpSpPr>
        <p:cxnSp>
          <p:nvCxnSpPr>
            <p:cNvPr id="17" name="Straight Connector 16"/>
            <p:cNvCxnSpPr/>
            <p:nvPr/>
          </p:nvCxnSpPr>
          <p:spPr>
            <a:xfrm flipH="1">
              <a:off x="6009259" y="1169931"/>
              <a:ext cx="3134741" cy="3134741"/>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4334933" y="1348898"/>
              <a:ext cx="4814835" cy="481483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5225595" y="1469269"/>
              <a:ext cx="3912054" cy="3912054"/>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flipH="1">
              <a:off x="5304588" y="1307856"/>
              <a:ext cx="3839412" cy="3839412"/>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5707078" y="1770196"/>
              <a:ext cx="3430571" cy="3430570"/>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1"/>
          <p:cNvSpPr>
            <a:spLocks noGrp="1"/>
          </p:cNvSpPr>
          <p:nvPr>
            <p:ph type="ctrTitle"/>
          </p:nvPr>
        </p:nvSpPr>
        <p:spPr>
          <a:xfrm>
            <a:off x="400050" y="711201"/>
            <a:ext cx="4616035" cy="4165601"/>
          </a:xfrm>
        </p:spPr>
        <p:txBody>
          <a:bodyPr anchor="b">
            <a:normAutofit/>
          </a:bodyPr>
          <a:lstStyle>
            <a:lvl1pPr algn="l">
              <a:defRPr sz="3300">
                <a:effectLst/>
              </a:defRPr>
            </a:lvl1pPr>
          </a:lstStyle>
          <a:p>
            <a:r>
              <a:rPr lang="ru-RU"/>
              <a:t>Образец заголовка</a:t>
            </a:r>
            <a:endParaRPr lang="en-US" dirty="0"/>
          </a:p>
        </p:txBody>
      </p:sp>
      <p:sp>
        <p:nvSpPr>
          <p:cNvPr id="3" name="Subtitle 2"/>
          <p:cNvSpPr>
            <a:spLocks noGrp="1"/>
          </p:cNvSpPr>
          <p:nvPr>
            <p:ph type="subTitle" idx="1"/>
          </p:nvPr>
        </p:nvSpPr>
        <p:spPr>
          <a:xfrm>
            <a:off x="400050" y="5125157"/>
            <a:ext cx="3715688" cy="2551288"/>
          </a:xfrm>
        </p:spPr>
        <p:txBody>
          <a:bodyPr anchor="t">
            <a:normAutofit/>
          </a:bodyPr>
          <a:lstStyle>
            <a:lvl1pPr marL="0" indent="0" algn="l">
              <a:buNone/>
              <a:defRPr sz="1500">
                <a:solidFill>
                  <a:schemeClr val="bg2">
                    <a:lumMod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ru-RU"/>
              <a:t>Образец подзаголовка</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1/21/2025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9815000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Панорамная фотография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400051" y="5994400"/>
            <a:ext cx="4916150" cy="2032000"/>
          </a:xfrm>
        </p:spPr>
        <p:txBody>
          <a:bodyPr/>
          <a:lstStyle/>
          <a:p>
            <a:r>
              <a:rPr lang="ru-RU"/>
              <a:t>Образец заголовка</a:t>
            </a:r>
            <a:endParaRPr lang="en-US" dirty="0"/>
          </a:p>
        </p:txBody>
      </p:sp>
      <p:sp>
        <p:nvSpPr>
          <p:cNvPr id="6" name="Picture Placeholder 2"/>
          <p:cNvSpPr>
            <a:spLocks noGrp="1" noChangeAspect="1"/>
          </p:cNvSpPr>
          <p:nvPr>
            <p:ph type="pic" idx="13"/>
          </p:nvPr>
        </p:nvSpPr>
        <p:spPr>
          <a:xfrm>
            <a:off x="400050" y="711200"/>
            <a:ext cx="6057900" cy="41656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ru-RU"/>
              <a:t>Вставка рисунка</a:t>
            </a:r>
            <a:endParaRPr lang="en-US" dirty="0"/>
          </a:p>
        </p:txBody>
      </p:sp>
      <p:sp>
        <p:nvSpPr>
          <p:cNvPr id="9" name="Text Placeholder 9"/>
          <p:cNvSpPr>
            <a:spLocks noGrp="1"/>
          </p:cNvSpPr>
          <p:nvPr>
            <p:ph type="body" sz="quarter" idx="14"/>
          </p:nvPr>
        </p:nvSpPr>
        <p:spPr>
          <a:xfrm>
            <a:off x="571502" y="5125156"/>
            <a:ext cx="5460999" cy="609600"/>
          </a:xfrm>
        </p:spPr>
        <p:txBody>
          <a:bodyPr anchor="t">
            <a:normAutofit/>
          </a:bodyPr>
          <a:lstStyle>
            <a:lvl1pPr marL="0" indent="0">
              <a:buFontTx/>
              <a:buNone/>
              <a:defRPr sz="1200"/>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ru-RU"/>
              <a:t>Образец текста</a:t>
            </a:r>
          </a:p>
        </p:txBody>
      </p:sp>
      <p:sp>
        <p:nvSpPr>
          <p:cNvPr id="3" name="Date Placeholder 2"/>
          <p:cNvSpPr>
            <a:spLocks noGrp="1"/>
          </p:cNvSpPr>
          <p:nvPr>
            <p:ph type="dt" sz="half" idx="10"/>
          </p:nvPr>
        </p:nvSpPr>
        <p:spPr/>
        <p:txBody>
          <a:bodyPr/>
          <a:lstStyle/>
          <a:p>
            <a:fld id="{B61BEF0D-F0BB-DE4B-95CE-6DB70DBA9567}" type="datetimeFigureOut">
              <a:rPr lang="en-US" smtClean="0"/>
              <a:pPr/>
              <a:t>1/21/2025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7144870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Заголовок и подпись">
    <p:spTree>
      <p:nvGrpSpPr>
        <p:cNvPr id="1" name=""/>
        <p:cNvGrpSpPr/>
        <p:nvPr/>
      </p:nvGrpSpPr>
      <p:grpSpPr>
        <a:xfrm>
          <a:off x="0" y="0"/>
          <a:ext cx="0" cy="0"/>
          <a:chOff x="0" y="0"/>
          <a:chExt cx="0" cy="0"/>
        </a:xfrm>
      </p:grpSpPr>
      <p:sp>
        <p:nvSpPr>
          <p:cNvPr id="2" name="Title 1"/>
          <p:cNvSpPr>
            <a:spLocks noGrp="1"/>
          </p:cNvSpPr>
          <p:nvPr>
            <p:ph type="title"/>
          </p:nvPr>
        </p:nvSpPr>
        <p:spPr>
          <a:xfrm>
            <a:off x="400050" y="711200"/>
            <a:ext cx="6057900" cy="3860800"/>
          </a:xfrm>
        </p:spPr>
        <p:txBody>
          <a:bodyPr anchor="ctr">
            <a:normAutofit/>
          </a:bodyPr>
          <a:lstStyle>
            <a:lvl1pPr algn="l">
              <a:defRPr sz="2100" b="0" cap="all"/>
            </a:lvl1pPr>
          </a:lstStyle>
          <a:p>
            <a:r>
              <a:rPr lang="ru-RU"/>
              <a:t>Образец заголовка</a:t>
            </a:r>
            <a:endParaRPr lang="en-US" dirty="0"/>
          </a:p>
        </p:txBody>
      </p:sp>
      <p:sp>
        <p:nvSpPr>
          <p:cNvPr id="3" name="Text Placeholder 2"/>
          <p:cNvSpPr>
            <a:spLocks noGrp="1"/>
          </p:cNvSpPr>
          <p:nvPr>
            <p:ph type="body" idx="1"/>
          </p:nvPr>
        </p:nvSpPr>
        <p:spPr>
          <a:xfrm>
            <a:off x="400050" y="5486400"/>
            <a:ext cx="4787664" cy="2540000"/>
          </a:xfrm>
        </p:spPr>
        <p:txBody>
          <a:bodyPr anchor="ctr">
            <a:normAutofit/>
          </a:bodyPr>
          <a:lstStyle>
            <a:lvl1pPr marL="0" indent="0" algn="l">
              <a:buNone/>
              <a:defRPr sz="1350">
                <a:solidFill>
                  <a:schemeClr val="bg2">
                    <a:lumMod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B61BEF0D-F0BB-DE4B-95CE-6DB70DBA9567}" type="datetimeFigureOut">
              <a:rPr lang="en-US" smtClean="0"/>
              <a:pPr/>
              <a:t>1/21/2025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3391199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Цитата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42213" y="711200"/>
            <a:ext cx="5144840" cy="3860800"/>
          </a:xfrm>
        </p:spPr>
        <p:txBody>
          <a:bodyPr anchor="ctr">
            <a:normAutofit/>
          </a:bodyPr>
          <a:lstStyle>
            <a:lvl1pPr algn="l">
              <a:defRPr sz="2100" b="0" cap="all">
                <a:solidFill>
                  <a:schemeClr val="tx1"/>
                </a:solidFill>
              </a:defRPr>
            </a:lvl1pPr>
          </a:lstStyle>
          <a:p>
            <a:r>
              <a:rPr lang="ru-RU"/>
              <a:t>Образец заголовка</a:t>
            </a:r>
            <a:endParaRPr lang="en-US" dirty="0"/>
          </a:p>
        </p:txBody>
      </p:sp>
      <p:sp>
        <p:nvSpPr>
          <p:cNvPr id="10" name="Text Placeholder 9"/>
          <p:cNvSpPr>
            <a:spLocks noGrp="1"/>
          </p:cNvSpPr>
          <p:nvPr>
            <p:ph type="body" sz="quarter" idx="13"/>
          </p:nvPr>
        </p:nvSpPr>
        <p:spPr>
          <a:xfrm>
            <a:off x="800101" y="4572000"/>
            <a:ext cx="4801850" cy="643467"/>
          </a:xfrm>
        </p:spPr>
        <p:txBody>
          <a:bodyPr anchor="ctr"/>
          <a:lstStyle>
            <a:lvl1pPr marL="0" indent="0">
              <a:buFontTx/>
              <a:buNone/>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ru-RU"/>
              <a:t>Образец текста</a:t>
            </a:r>
          </a:p>
        </p:txBody>
      </p:sp>
      <p:sp>
        <p:nvSpPr>
          <p:cNvPr id="3" name="Text Placeholder 2"/>
          <p:cNvSpPr>
            <a:spLocks noGrp="1"/>
          </p:cNvSpPr>
          <p:nvPr>
            <p:ph type="body" idx="1"/>
          </p:nvPr>
        </p:nvSpPr>
        <p:spPr>
          <a:xfrm>
            <a:off x="400050" y="5734760"/>
            <a:ext cx="4786771" cy="2291640"/>
          </a:xfrm>
        </p:spPr>
        <p:txBody>
          <a:bodyPr anchor="ctr">
            <a:normAutofit/>
          </a:bodyPr>
          <a:lstStyle>
            <a:lvl1pPr marL="0" indent="0" algn="l">
              <a:buNone/>
              <a:defRPr sz="1500">
                <a:solidFill>
                  <a:schemeClr val="bg2">
                    <a:lumMod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B61BEF0D-F0BB-DE4B-95CE-6DB70DBA9567}" type="datetimeFigureOut">
              <a:rPr lang="en-US" smtClean="0"/>
              <a:pPr/>
              <a:t>1/21/2025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
        <p:nvSpPr>
          <p:cNvPr id="14" name="TextBox 13"/>
          <p:cNvSpPr txBox="1"/>
          <p:nvPr/>
        </p:nvSpPr>
        <p:spPr>
          <a:xfrm>
            <a:off x="171451" y="947499"/>
            <a:ext cx="342989" cy="779701"/>
          </a:xfrm>
          <a:prstGeom prst="rect">
            <a:avLst/>
          </a:prstGeom>
        </p:spPr>
        <p:txBody>
          <a:bodyPr vert="horz" lIns="68580" tIns="34290" rIns="68580" bIns="34290" rtlCol="0" anchor="ctr">
            <a:noAutofit/>
          </a:bodyPr>
          <a:lstStyle/>
          <a:p>
            <a:pPr lvl="0"/>
            <a:r>
              <a:rPr lang="en-US" sz="6000" dirty="0">
                <a:solidFill>
                  <a:schemeClr val="tx1"/>
                </a:solidFill>
                <a:effectLst/>
              </a:rPr>
              <a:t>“</a:t>
            </a:r>
          </a:p>
        </p:txBody>
      </p:sp>
      <p:sp>
        <p:nvSpPr>
          <p:cNvPr id="15" name="TextBox 14"/>
          <p:cNvSpPr txBox="1"/>
          <p:nvPr/>
        </p:nvSpPr>
        <p:spPr>
          <a:xfrm>
            <a:off x="5772151" y="3691468"/>
            <a:ext cx="342989" cy="779701"/>
          </a:xfrm>
          <a:prstGeom prst="rect">
            <a:avLst/>
          </a:prstGeom>
        </p:spPr>
        <p:txBody>
          <a:bodyPr vert="horz" lIns="68580" tIns="34290" rIns="68580" bIns="34290" rtlCol="0" anchor="ctr">
            <a:noAutofit/>
          </a:bodyPr>
          <a:lstStyle/>
          <a:p>
            <a:pPr lvl="0" algn="r"/>
            <a:r>
              <a:rPr lang="en-US" sz="6000" dirty="0">
                <a:solidFill>
                  <a:schemeClr val="tx1"/>
                </a:solidFill>
                <a:effectLst/>
              </a:rPr>
              <a:t>”</a:t>
            </a:r>
          </a:p>
        </p:txBody>
      </p:sp>
    </p:spTree>
    <p:extLst>
      <p:ext uri="{BB962C8B-B14F-4D97-AF65-F5344CB8AC3E}">
        <p14:creationId xmlns:p14="http://schemas.microsoft.com/office/powerpoint/2010/main" val="41022263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Карточка имени">
    <p:spTree>
      <p:nvGrpSpPr>
        <p:cNvPr id="1" name=""/>
        <p:cNvGrpSpPr/>
        <p:nvPr/>
      </p:nvGrpSpPr>
      <p:grpSpPr>
        <a:xfrm>
          <a:off x="0" y="0"/>
          <a:ext cx="0" cy="0"/>
          <a:chOff x="0" y="0"/>
          <a:chExt cx="0" cy="0"/>
        </a:xfrm>
      </p:grpSpPr>
      <p:sp>
        <p:nvSpPr>
          <p:cNvPr id="2" name="Title 1"/>
          <p:cNvSpPr>
            <a:spLocks noGrp="1"/>
          </p:cNvSpPr>
          <p:nvPr>
            <p:ph type="title"/>
          </p:nvPr>
        </p:nvSpPr>
        <p:spPr>
          <a:xfrm>
            <a:off x="400050" y="4572000"/>
            <a:ext cx="4786771" cy="2263200"/>
          </a:xfrm>
        </p:spPr>
        <p:txBody>
          <a:bodyPr anchor="b">
            <a:normAutofit/>
          </a:bodyPr>
          <a:lstStyle>
            <a:lvl1pPr algn="l">
              <a:defRPr sz="2100" b="0" cap="all"/>
            </a:lvl1pPr>
          </a:lstStyle>
          <a:p>
            <a:r>
              <a:rPr lang="ru-RU"/>
              <a:t>Образец заголовка</a:t>
            </a:r>
            <a:endParaRPr lang="en-US" dirty="0"/>
          </a:p>
        </p:txBody>
      </p:sp>
      <p:sp>
        <p:nvSpPr>
          <p:cNvPr id="3" name="Text Placeholder 2"/>
          <p:cNvSpPr>
            <a:spLocks noGrp="1"/>
          </p:cNvSpPr>
          <p:nvPr>
            <p:ph type="body" idx="1"/>
          </p:nvPr>
        </p:nvSpPr>
        <p:spPr>
          <a:xfrm>
            <a:off x="400050" y="6843974"/>
            <a:ext cx="4787664" cy="1182425"/>
          </a:xfrm>
        </p:spPr>
        <p:txBody>
          <a:bodyPr anchor="t">
            <a:normAutofit/>
          </a:bodyPr>
          <a:lstStyle>
            <a:lvl1pPr marL="0" indent="0" algn="l">
              <a:buNone/>
              <a:defRPr sz="1350">
                <a:solidFill>
                  <a:schemeClr val="bg2">
                    <a:lumMod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B61BEF0D-F0BB-DE4B-95CE-6DB70DBA9567}" type="datetimeFigureOut">
              <a:rPr lang="en-US" smtClean="0"/>
              <a:pPr/>
              <a:t>1/21/2025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4002022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Цитата карточки имени">
    <p:spTree>
      <p:nvGrpSpPr>
        <p:cNvPr id="1" name=""/>
        <p:cNvGrpSpPr/>
        <p:nvPr/>
      </p:nvGrpSpPr>
      <p:grpSpPr>
        <a:xfrm>
          <a:off x="0" y="0"/>
          <a:ext cx="0" cy="0"/>
          <a:chOff x="0" y="0"/>
          <a:chExt cx="0" cy="0"/>
        </a:xfrm>
      </p:grpSpPr>
      <p:sp>
        <p:nvSpPr>
          <p:cNvPr id="2" name="Title 1"/>
          <p:cNvSpPr>
            <a:spLocks noGrp="1"/>
          </p:cNvSpPr>
          <p:nvPr>
            <p:ph type="title"/>
          </p:nvPr>
        </p:nvSpPr>
        <p:spPr>
          <a:xfrm>
            <a:off x="642213" y="711200"/>
            <a:ext cx="5144840" cy="3860800"/>
          </a:xfrm>
        </p:spPr>
        <p:txBody>
          <a:bodyPr anchor="ctr">
            <a:normAutofit/>
          </a:bodyPr>
          <a:lstStyle>
            <a:lvl1pPr algn="l">
              <a:defRPr sz="2100" b="0" cap="all">
                <a:solidFill>
                  <a:schemeClr val="tx1"/>
                </a:solidFill>
              </a:defRPr>
            </a:lvl1pPr>
          </a:lstStyle>
          <a:p>
            <a:r>
              <a:rPr lang="ru-RU"/>
              <a:t>Образец заголовка</a:t>
            </a:r>
            <a:endParaRPr lang="en-US" dirty="0"/>
          </a:p>
        </p:txBody>
      </p:sp>
      <p:sp>
        <p:nvSpPr>
          <p:cNvPr id="10" name="Text Placeholder 9"/>
          <p:cNvSpPr>
            <a:spLocks noGrp="1"/>
          </p:cNvSpPr>
          <p:nvPr>
            <p:ph type="body" sz="quarter" idx="13"/>
          </p:nvPr>
        </p:nvSpPr>
        <p:spPr>
          <a:xfrm>
            <a:off x="400050" y="5181600"/>
            <a:ext cx="4786771" cy="1399821"/>
          </a:xfrm>
        </p:spPr>
        <p:txBody>
          <a:bodyPr vert="horz" lIns="91440" tIns="45720" rIns="91440" bIns="45720" rtlCol="0" anchor="b">
            <a:normAutofit/>
          </a:bodyPr>
          <a:lstStyle>
            <a:lvl1pPr>
              <a:buNone/>
              <a:defRPr lang="en-US" sz="1500" b="0" cap="all" dirty="0">
                <a:ln w="3175" cmpd="sng">
                  <a:noFill/>
                </a:ln>
                <a:solidFill>
                  <a:schemeClr val="tx1"/>
                </a:solidFill>
                <a:effectLst/>
              </a:defRPr>
            </a:lvl1pPr>
          </a:lstStyle>
          <a:p>
            <a:pPr marL="0" lvl="0">
              <a:spcBef>
                <a:spcPct val="0"/>
              </a:spcBef>
              <a:buNone/>
            </a:pPr>
            <a:r>
              <a:rPr lang="ru-RU"/>
              <a:t>Образец текста</a:t>
            </a:r>
          </a:p>
        </p:txBody>
      </p:sp>
      <p:sp>
        <p:nvSpPr>
          <p:cNvPr id="3" name="Text Placeholder 2"/>
          <p:cNvSpPr>
            <a:spLocks noGrp="1"/>
          </p:cNvSpPr>
          <p:nvPr>
            <p:ph type="body" idx="1"/>
          </p:nvPr>
        </p:nvSpPr>
        <p:spPr>
          <a:xfrm>
            <a:off x="400050" y="6604000"/>
            <a:ext cx="4786770" cy="1422400"/>
          </a:xfrm>
        </p:spPr>
        <p:txBody>
          <a:bodyPr anchor="t">
            <a:normAutofit/>
          </a:bodyPr>
          <a:lstStyle>
            <a:lvl1pPr marL="0" indent="0" algn="l">
              <a:buNone/>
              <a:defRPr sz="1350">
                <a:solidFill>
                  <a:schemeClr val="bg2">
                    <a:lumMod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B61BEF0D-F0BB-DE4B-95CE-6DB70DBA9567}" type="datetimeFigureOut">
              <a:rPr lang="en-US" smtClean="0"/>
              <a:pPr/>
              <a:t>1/21/2025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
        <p:nvSpPr>
          <p:cNvPr id="14" name="TextBox 13"/>
          <p:cNvSpPr txBox="1"/>
          <p:nvPr/>
        </p:nvSpPr>
        <p:spPr>
          <a:xfrm>
            <a:off x="171451" y="947499"/>
            <a:ext cx="342989" cy="779701"/>
          </a:xfrm>
          <a:prstGeom prst="rect">
            <a:avLst/>
          </a:prstGeom>
        </p:spPr>
        <p:txBody>
          <a:bodyPr vert="horz" lIns="68580" tIns="34290" rIns="68580" bIns="34290" rtlCol="0" anchor="ctr">
            <a:noAutofit/>
          </a:bodyPr>
          <a:lstStyle/>
          <a:p>
            <a:pPr lvl="0"/>
            <a:r>
              <a:rPr lang="en-US" sz="6000" dirty="0">
                <a:solidFill>
                  <a:schemeClr val="tx1"/>
                </a:solidFill>
                <a:effectLst/>
              </a:rPr>
              <a:t>“</a:t>
            </a:r>
          </a:p>
        </p:txBody>
      </p:sp>
      <p:sp>
        <p:nvSpPr>
          <p:cNvPr id="15" name="TextBox 14"/>
          <p:cNvSpPr txBox="1"/>
          <p:nvPr/>
        </p:nvSpPr>
        <p:spPr>
          <a:xfrm>
            <a:off x="5772151" y="3691468"/>
            <a:ext cx="342989" cy="779701"/>
          </a:xfrm>
          <a:prstGeom prst="rect">
            <a:avLst/>
          </a:prstGeom>
        </p:spPr>
        <p:txBody>
          <a:bodyPr vert="horz" lIns="68580" tIns="34290" rIns="68580" bIns="34290" rtlCol="0" anchor="ctr">
            <a:noAutofit/>
          </a:bodyPr>
          <a:lstStyle/>
          <a:p>
            <a:pPr lvl="0" algn="r"/>
            <a:r>
              <a:rPr lang="en-US" sz="6000" dirty="0">
                <a:solidFill>
                  <a:schemeClr val="tx1"/>
                </a:solidFill>
                <a:effectLst/>
              </a:rPr>
              <a:t>”</a:t>
            </a:r>
          </a:p>
        </p:txBody>
      </p:sp>
    </p:spTree>
    <p:extLst>
      <p:ext uri="{BB962C8B-B14F-4D97-AF65-F5344CB8AC3E}">
        <p14:creationId xmlns:p14="http://schemas.microsoft.com/office/powerpoint/2010/main" val="55727666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Истина или ложь">
    <p:spTree>
      <p:nvGrpSpPr>
        <p:cNvPr id="1" name=""/>
        <p:cNvGrpSpPr/>
        <p:nvPr/>
      </p:nvGrpSpPr>
      <p:grpSpPr>
        <a:xfrm>
          <a:off x="0" y="0"/>
          <a:ext cx="0" cy="0"/>
          <a:chOff x="0" y="0"/>
          <a:chExt cx="0" cy="0"/>
        </a:xfrm>
      </p:grpSpPr>
      <p:sp>
        <p:nvSpPr>
          <p:cNvPr id="2" name="Title 1"/>
          <p:cNvSpPr>
            <a:spLocks noGrp="1"/>
          </p:cNvSpPr>
          <p:nvPr>
            <p:ph type="title"/>
          </p:nvPr>
        </p:nvSpPr>
        <p:spPr>
          <a:xfrm>
            <a:off x="400050" y="711200"/>
            <a:ext cx="5644244" cy="3860800"/>
          </a:xfrm>
        </p:spPr>
        <p:txBody>
          <a:bodyPr vert="horz" lIns="91440" tIns="45720" rIns="91440" bIns="45720" rtlCol="0" anchor="ctr">
            <a:normAutofit/>
          </a:bodyPr>
          <a:lstStyle>
            <a:lvl1pPr>
              <a:defRPr lang="en-US" sz="2100" b="0" dirty="0"/>
            </a:lvl1pPr>
          </a:lstStyle>
          <a:p>
            <a:pPr marL="0" lvl="0"/>
            <a:r>
              <a:rPr lang="ru-RU"/>
              <a:t>Образец заголовка</a:t>
            </a:r>
            <a:endParaRPr lang="en-US" dirty="0"/>
          </a:p>
        </p:txBody>
      </p:sp>
      <p:sp>
        <p:nvSpPr>
          <p:cNvPr id="10" name="Text Placeholder 9"/>
          <p:cNvSpPr>
            <a:spLocks noGrp="1"/>
          </p:cNvSpPr>
          <p:nvPr>
            <p:ph type="body" sz="quarter" idx="13"/>
          </p:nvPr>
        </p:nvSpPr>
        <p:spPr>
          <a:xfrm>
            <a:off x="400050" y="5238045"/>
            <a:ext cx="4786771" cy="1117600"/>
          </a:xfrm>
        </p:spPr>
        <p:txBody>
          <a:bodyPr vert="horz" lIns="91440" tIns="45720" rIns="91440" bIns="45720" rtlCol="0" anchor="b">
            <a:normAutofit/>
          </a:bodyPr>
          <a:lstStyle>
            <a:lvl1pPr>
              <a:buNone/>
              <a:defRPr lang="en-US" sz="1500" b="0" cap="all" dirty="0">
                <a:ln w="3175" cmpd="sng">
                  <a:noFill/>
                </a:ln>
                <a:solidFill>
                  <a:schemeClr val="tx1"/>
                </a:solidFill>
                <a:effectLst/>
              </a:defRPr>
            </a:lvl1pPr>
          </a:lstStyle>
          <a:p>
            <a:pPr marL="0" lvl="0">
              <a:spcBef>
                <a:spcPct val="0"/>
              </a:spcBef>
              <a:buNone/>
            </a:pPr>
            <a:r>
              <a:rPr lang="ru-RU"/>
              <a:t>Образец текста</a:t>
            </a:r>
          </a:p>
        </p:txBody>
      </p:sp>
      <p:sp>
        <p:nvSpPr>
          <p:cNvPr id="3" name="Text Placeholder 2"/>
          <p:cNvSpPr>
            <a:spLocks noGrp="1"/>
          </p:cNvSpPr>
          <p:nvPr>
            <p:ph type="body" idx="1"/>
          </p:nvPr>
        </p:nvSpPr>
        <p:spPr>
          <a:xfrm>
            <a:off x="400050" y="6355648"/>
            <a:ext cx="4786770" cy="1670753"/>
          </a:xfrm>
        </p:spPr>
        <p:txBody>
          <a:bodyPr anchor="t">
            <a:normAutofit/>
          </a:bodyPr>
          <a:lstStyle>
            <a:lvl1pPr marL="0" indent="0" algn="l">
              <a:buNone/>
              <a:defRPr sz="1350">
                <a:solidFill>
                  <a:schemeClr val="bg2">
                    <a:lumMod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B61BEF0D-F0BB-DE4B-95CE-6DB70DBA9567}" type="datetimeFigureOut">
              <a:rPr lang="en-US" smtClean="0"/>
              <a:pPr/>
              <a:t>1/21/2025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87023508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a:xfrm>
            <a:off x="400051" y="5994400"/>
            <a:ext cx="4916150" cy="2032000"/>
          </a:xfrm>
        </p:spPr>
        <p:txBody>
          <a:bodyPr>
            <a:normAutofit/>
          </a:bodyPr>
          <a:lstStyle>
            <a:lvl1pPr algn="l">
              <a:defRPr sz="2100"/>
            </a:lvl1pPr>
          </a:lstStyle>
          <a:p>
            <a:r>
              <a:rPr lang="ru-RU"/>
              <a:t>Образец заголовка</a:t>
            </a:r>
            <a:endParaRPr lang="en-US" dirty="0"/>
          </a:p>
        </p:txBody>
      </p:sp>
      <p:sp>
        <p:nvSpPr>
          <p:cNvPr id="3" name="Vertical Text Placeholder 2"/>
          <p:cNvSpPr>
            <a:spLocks noGrp="1"/>
          </p:cNvSpPr>
          <p:nvPr>
            <p:ph type="body" orient="vert" idx="1"/>
          </p:nvPr>
        </p:nvSpPr>
        <p:spPr>
          <a:xfrm>
            <a:off x="400051" y="711201"/>
            <a:ext cx="4916150" cy="5023560"/>
          </a:xfrm>
        </p:spPr>
        <p:txBody>
          <a:bodyPr vert="eaVert" ancho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1/21/2025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911682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24804" y="711200"/>
            <a:ext cx="1533146" cy="5892800"/>
          </a:xfrm>
        </p:spPr>
        <p:txBody>
          <a:bodyPr vert="eaVert">
            <a:normAutofit/>
          </a:bodyPr>
          <a:lstStyle>
            <a:lvl1pPr>
              <a:defRPr sz="2100"/>
            </a:lvl1pPr>
          </a:lstStyle>
          <a:p>
            <a:r>
              <a:rPr lang="ru-RU"/>
              <a:t>Образец заголовка</a:t>
            </a:r>
            <a:endParaRPr lang="en-US" dirty="0"/>
          </a:p>
        </p:txBody>
      </p:sp>
      <p:sp>
        <p:nvSpPr>
          <p:cNvPr id="3" name="Vertical Text Placeholder 2"/>
          <p:cNvSpPr>
            <a:spLocks noGrp="1"/>
          </p:cNvSpPr>
          <p:nvPr>
            <p:ph type="body" orient="vert" idx="1"/>
          </p:nvPr>
        </p:nvSpPr>
        <p:spPr>
          <a:xfrm>
            <a:off x="400050" y="711200"/>
            <a:ext cx="4387509" cy="7315200"/>
          </a:xfrm>
        </p:spPr>
        <p:txBody>
          <a:bodyPr vert="eaVert" ancho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1/21/2025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889855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a:xfrm>
            <a:off x="400051" y="5994400"/>
            <a:ext cx="4916150" cy="2032000"/>
          </a:xfrm>
        </p:spPr>
        <p:txBody>
          <a:bodyPr/>
          <a:lstStyle/>
          <a:p>
            <a:r>
              <a:rPr lang="ru-RU"/>
              <a:t>Образец заголовка</a:t>
            </a:r>
            <a:endParaRPr lang="en-US" dirty="0"/>
          </a:p>
        </p:txBody>
      </p:sp>
      <p:sp>
        <p:nvSpPr>
          <p:cNvPr id="3" name="Content Placeholder 2"/>
          <p:cNvSpPr>
            <a:spLocks noGrp="1"/>
          </p:cNvSpPr>
          <p:nvPr>
            <p:ph idx="1"/>
          </p:nvPr>
        </p:nvSpPr>
        <p:spPr>
          <a:xfrm>
            <a:off x="400051" y="711200"/>
            <a:ext cx="4916150" cy="5023560"/>
          </a:xfrm>
        </p:spPr>
        <p:txBody>
          <a:bodyPr anchor="ct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52647F38-B617-4D2F-AE0A-013F0C4D2C57}" type="datetimeFigureOut">
              <a:rPr lang="en-US" smtClean="0"/>
              <a:t>1/21/2025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97799C9-84D9-46D2-A11E-BCF8A720529D}" type="slidenum">
              <a:rPr lang="en-US" smtClean="0"/>
              <a:t>‹#›</a:t>
            </a:fld>
            <a:endParaRPr lang="en-US" dirty="0"/>
          </a:p>
        </p:txBody>
      </p:sp>
    </p:spTree>
    <p:extLst>
      <p:ext uri="{BB962C8B-B14F-4D97-AF65-F5344CB8AC3E}">
        <p14:creationId xmlns:p14="http://schemas.microsoft.com/office/powerpoint/2010/main" val="37033234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400050" y="2641599"/>
            <a:ext cx="4801851" cy="3093156"/>
          </a:xfrm>
        </p:spPr>
        <p:txBody>
          <a:bodyPr anchor="b">
            <a:normAutofit/>
          </a:bodyPr>
          <a:lstStyle>
            <a:lvl1pPr algn="l">
              <a:defRPr sz="2400" b="0" cap="all"/>
            </a:lvl1pPr>
          </a:lstStyle>
          <a:p>
            <a:r>
              <a:rPr lang="ru-RU"/>
              <a:t>Образец заголовка</a:t>
            </a:r>
            <a:endParaRPr lang="en-US" dirty="0"/>
          </a:p>
        </p:txBody>
      </p:sp>
      <p:sp>
        <p:nvSpPr>
          <p:cNvPr id="3" name="Text Placeholder 2"/>
          <p:cNvSpPr>
            <a:spLocks noGrp="1"/>
          </p:cNvSpPr>
          <p:nvPr>
            <p:ph type="body" idx="1"/>
          </p:nvPr>
        </p:nvSpPr>
        <p:spPr>
          <a:xfrm>
            <a:off x="400051" y="5983112"/>
            <a:ext cx="4801850" cy="2043289"/>
          </a:xfrm>
        </p:spPr>
        <p:txBody>
          <a:bodyPr anchor="t">
            <a:normAutofit/>
          </a:bodyPr>
          <a:lstStyle>
            <a:lvl1pPr marL="0" indent="0" algn="l">
              <a:buNone/>
              <a:defRPr sz="1350">
                <a:solidFill>
                  <a:schemeClr val="bg2">
                    <a:lumMod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B61BEF0D-F0BB-DE4B-95CE-6DB70DBA9567}" type="datetimeFigureOut">
              <a:rPr lang="en-US" smtClean="0"/>
              <a:pPr/>
              <a:t>1/21/2025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4820171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a:xfrm>
            <a:off x="400051" y="5994400"/>
            <a:ext cx="4916150" cy="2032000"/>
          </a:xfrm>
        </p:spPr>
        <p:txBody>
          <a:bodyPr>
            <a:normAutofit/>
          </a:bodyPr>
          <a:lstStyle>
            <a:lvl1pPr>
              <a:defRPr sz="2400"/>
            </a:lvl1pPr>
          </a:lstStyle>
          <a:p>
            <a:r>
              <a:rPr lang="ru-RU"/>
              <a:t>Образец заголовка</a:t>
            </a:r>
            <a:endParaRPr lang="en-US" dirty="0"/>
          </a:p>
        </p:txBody>
      </p:sp>
      <p:sp>
        <p:nvSpPr>
          <p:cNvPr id="11" name="Content Placeholder 3"/>
          <p:cNvSpPr>
            <a:spLocks noGrp="1"/>
          </p:cNvSpPr>
          <p:nvPr>
            <p:ph sz="half" idx="13"/>
          </p:nvPr>
        </p:nvSpPr>
        <p:spPr>
          <a:xfrm>
            <a:off x="400051" y="711201"/>
            <a:ext cx="2962475" cy="5023556"/>
          </a:xfrm>
        </p:spPr>
        <p:txBody>
          <a:bodyPr anchor="ctr">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12" name="Content Placeholder 5"/>
          <p:cNvSpPr>
            <a:spLocks noGrp="1"/>
          </p:cNvSpPr>
          <p:nvPr>
            <p:ph sz="quarter" idx="4"/>
          </p:nvPr>
        </p:nvSpPr>
        <p:spPr>
          <a:xfrm>
            <a:off x="3496771" y="711200"/>
            <a:ext cx="2961179" cy="5012267"/>
          </a:xfrm>
        </p:spPr>
        <p:txBody>
          <a:bodyPr anchor="ctr">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Date Placeholder 4"/>
          <p:cNvSpPr>
            <a:spLocks noGrp="1"/>
          </p:cNvSpPr>
          <p:nvPr>
            <p:ph type="dt" sz="half" idx="10"/>
          </p:nvPr>
        </p:nvSpPr>
        <p:spPr/>
        <p:txBody>
          <a:bodyPr/>
          <a:lstStyle/>
          <a:p>
            <a:fld id="{05BFA754-D5C3-4E66-96A6-867B257F58DC}" type="datetimeFigureOut">
              <a:rPr lang="en-US" smtClean="0"/>
              <a:t>1/21/2025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D84065D-F351-4B03-BD91-D8A6B8D4B362}" type="slidenum">
              <a:rPr lang="en-US" smtClean="0"/>
              <a:t>‹#›</a:t>
            </a:fld>
            <a:endParaRPr lang="en-US" dirty="0"/>
          </a:p>
        </p:txBody>
      </p:sp>
    </p:spTree>
    <p:extLst>
      <p:ext uri="{BB962C8B-B14F-4D97-AF65-F5344CB8AC3E}">
        <p14:creationId xmlns:p14="http://schemas.microsoft.com/office/powerpoint/2010/main" val="23715055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a:xfrm>
            <a:off x="400051" y="5994400"/>
            <a:ext cx="4916150" cy="2032000"/>
          </a:xfrm>
        </p:spPr>
        <p:txBody>
          <a:bodyPr>
            <a:normAutofit/>
          </a:bodyPr>
          <a:lstStyle>
            <a:lvl1pPr>
              <a:defRPr sz="2400"/>
            </a:lvl1pPr>
          </a:lstStyle>
          <a:p>
            <a:r>
              <a:rPr lang="ru-RU"/>
              <a:t>Образец заголовка</a:t>
            </a:r>
            <a:endParaRPr lang="en-US" dirty="0"/>
          </a:p>
        </p:txBody>
      </p:sp>
      <p:sp>
        <p:nvSpPr>
          <p:cNvPr id="3" name="Text Placeholder 2"/>
          <p:cNvSpPr>
            <a:spLocks noGrp="1"/>
          </p:cNvSpPr>
          <p:nvPr>
            <p:ph type="body" idx="1"/>
          </p:nvPr>
        </p:nvSpPr>
        <p:spPr>
          <a:xfrm>
            <a:off x="571501" y="711200"/>
            <a:ext cx="2787650" cy="812800"/>
          </a:xfrm>
        </p:spPr>
        <p:txBody>
          <a:bodyPr anchor="b">
            <a:noAutofit/>
          </a:bodyPr>
          <a:lstStyle>
            <a:lvl1pPr marL="0" indent="0">
              <a:buNone/>
              <a:defRPr sz="1800" b="0" cap="all">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ru-RU"/>
              <a:t>Образец текста</a:t>
            </a:r>
          </a:p>
        </p:txBody>
      </p:sp>
      <p:sp>
        <p:nvSpPr>
          <p:cNvPr id="4" name="Content Placeholder 3"/>
          <p:cNvSpPr>
            <a:spLocks noGrp="1"/>
          </p:cNvSpPr>
          <p:nvPr>
            <p:ph sz="half" idx="2"/>
          </p:nvPr>
        </p:nvSpPr>
        <p:spPr>
          <a:xfrm>
            <a:off x="400050" y="1524001"/>
            <a:ext cx="2959100" cy="4210756"/>
          </a:xfrm>
        </p:spPr>
        <p:txBody>
          <a:bodyPr anchor="t">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Text Placeholder 4"/>
          <p:cNvSpPr>
            <a:spLocks noGrp="1"/>
          </p:cNvSpPr>
          <p:nvPr>
            <p:ph type="body" sz="quarter" idx="3"/>
          </p:nvPr>
        </p:nvSpPr>
        <p:spPr>
          <a:xfrm>
            <a:off x="3641263" y="755651"/>
            <a:ext cx="2823038" cy="768349"/>
          </a:xfrm>
        </p:spPr>
        <p:txBody>
          <a:bodyPr anchor="b">
            <a:noAutofit/>
          </a:bodyPr>
          <a:lstStyle>
            <a:lvl1pPr marL="0" indent="0">
              <a:buNone/>
              <a:defRPr sz="1800" b="0" cap="all">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ru-RU"/>
              <a:t>Образец текста</a:t>
            </a:r>
          </a:p>
        </p:txBody>
      </p:sp>
      <p:sp>
        <p:nvSpPr>
          <p:cNvPr id="6" name="Content Placeholder 5"/>
          <p:cNvSpPr>
            <a:spLocks noGrp="1"/>
          </p:cNvSpPr>
          <p:nvPr>
            <p:ph sz="quarter" idx="4"/>
          </p:nvPr>
        </p:nvSpPr>
        <p:spPr>
          <a:xfrm>
            <a:off x="3496772" y="1524000"/>
            <a:ext cx="2967529" cy="4199467"/>
          </a:xfrm>
        </p:spPr>
        <p:txBody>
          <a:bodyPr anchor="t">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pPr/>
              <a:t>1/21/2025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6894943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a:xfrm>
            <a:off x="400051" y="5994400"/>
            <a:ext cx="4916150" cy="2032000"/>
          </a:xfrm>
        </p:spPr>
        <p:txBody>
          <a:bodyPr>
            <a:normAutofit/>
          </a:bodyPr>
          <a:lstStyle>
            <a:lvl1pPr>
              <a:defRPr sz="2400"/>
            </a:lvl1pPr>
          </a:lstStyle>
          <a:p>
            <a:r>
              <a:rPr lang="ru-RU"/>
              <a:t>Образец заголовка</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smtClean="0"/>
              <a:pPr/>
              <a:t>1/21/2025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2938297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smtClean="0"/>
              <a:pPr/>
              <a:t>1/21/2025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791774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4064000" y="711200"/>
            <a:ext cx="2400300" cy="2032000"/>
          </a:xfrm>
        </p:spPr>
        <p:txBody>
          <a:bodyPr anchor="b">
            <a:normAutofit/>
          </a:bodyPr>
          <a:lstStyle>
            <a:lvl1pPr algn="l">
              <a:defRPr sz="1500" b="0"/>
            </a:lvl1pPr>
          </a:lstStyle>
          <a:p>
            <a:r>
              <a:rPr lang="ru-RU"/>
              <a:t>Образец заголовка</a:t>
            </a:r>
            <a:endParaRPr lang="en-US" dirty="0"/>
          </a:p>
        </p:txBody>
      </p:sp>
      <p:sp>
        <p:nvSpPr>
          <p:cNvPr id="3" name="Content Placeholder 2"/>
          <p:cNvSpPr>
            <a:spLocks noGrp="1"/>
          </p:cNvSpPr>
          <p:nvPr>
            <p:ph idx="1"/>
          </p:nvPr>
        </p:nvSpPr>
        <p:spPr>
          <a:xfrm>
            <a:off x="400050" y="711200"/>
            <a:ext cx="3329066" cy="7315200"/>
          </a:xfrm>
        </p:spPr>
        <p:txBody>
          <a:bodyPr anchor="ctr">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Text Placeholder 3"/>
          <p:cNvSpPr>
            <a:spLocks noGrp="1"/>
          </p:cNvSpPr>
          <p:nvPr>
            <p:ph type="body" sz="half" idx="2"/>
          </p:nvPr>
        </p:nvSpPr>
        <p:spPr>
          <a:xfrm>
            <a:off x="4064000" y="2946403"/>
            <a:ext cx="2400300" cy="2788356"/>
          </a:xfrm>
        </p:spPr>
        <p:txBody>
          <a:bodyPr anchor="t">
            <a:normAutofit/>
          </a:bodyPr>
          <a:lstStyle>
            <a:lvl1pPr marL="0" indent="0">
              <a:buNone/>
              <a:defRPr sz="12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ru-RU"/>
              <a:t>Образец текста</a:t>
            </a:r>
          </a:p>
        </p:txBody>
      </p:sp>
      <p:sp>
        <p:nvSpPr>
          <p:cNvPr id="5" name="Date Placeholder 4"/>
          <p:cNvSpPr>
            <a:spLocks noGrp="1"/>
          </p:cNvSpPr>
          <p:nvPr>
            <p:ph type="dt" sz="half" idx="10"/>
          </p:nvPr>
        </p:nvSpPr>
        <p:spPr/>
        <p:txBody>
          <a:bodyPr/>
          <a:lstStyle/>
          <a:p>
            <a:fld id="{B61BEF0D-F0BB-DE4B-95CE-6DB70DBA9567}" type="datetimeFigureOut">
              <a:rPr lang="en-US" smtClean="0"/>
              <a:pPr/>
              <a:t>1/21/2025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9197030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3371850" y="1930400"/>
            <a:ext cx="2672444" cy="1524000"/>
          </a:xfrm>
        </p:spPr>
        <p:txBody>
          <a:bodyPr anchor="b">
            <a:normAutofit/>
          </a:bodyPr>
          <a:lstStyle>
            <a:lvl1pPr algn="l">
              <a:defRPr sz="1800" b="0"/>
            </a:lvl1pPr>
          </a:lstStyle>
          <a:p>
            <a:r>
              <a:rPr lang="ru-RU"/>
              <a:t>Образец заголовка</a:t>
            </a:r>
            <a:endParaRPr lang="en-US" dirty="0"/>
          </a:p>
        </p:txBody>
      </p:sp>
      <p:sp>
        <p:nvSpPr>
          <p:cNvPr id="17" name="Picture Placeholder 2"/>
          <p:cNvSpPr>
            <a:spLocks noGrp="1" noChangeAspect="1"/>
          </p:cNvSpPr>
          <p:nvPr>
            <p:ph type="pic" idx="13"/>
          </p:nvPr>
        </p:nvSpPr>
        <p:spPr>
          <a:xfrm>
            <a:off x="571500" y="1219200"/>
            <a:ext cx="2460731" cy="64008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ru-RU"/>
              <a:t>Вставка рисунка</a:t>
            </a:r>
            <a:endParaRPr lang="en-US" dirty="0"/>
          </a:p>
        </p:txBody>
      </p:sp>
      <p:sp>
        <p:nvSpPr>
          <p:cNvPr id="4" name="Text Placeholder 3"/>
          <p:cNvSpPr>
            <a:spLocks noGrp="1"/>
          </p:cNvSpPr>
          <p:nvPr>
            <p:ph type="body" sz="half" idx="2"/>
          </p:nvPr>
        </p:nvSpPr>
        <p:spPr>
          <a:xfrm>
            <a:off x="3372021" y="3657600"/>
            <a:ext cx="2673167" cy="2777067"/>
          </a:xfrm>
        </p:spPr>
        <p:txBody>
          <a:bodyPr anchor="t">
            <a:normAutofit/>
          </a:bodyPr>
          <a:lstStyle>
            <a:lvl1pPr marL="0" indent="0">
              <a:buNone/>
              <a:defRPr sz="13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ru-RU"/>
              <a:t>Образец текста</a:t>
            </a:r>
          </a:p>
        </p:txBody>
      </p:sp>
      <p:sp>
        <p:nvSpPr>
          <p:cNvPr id="5" name="Date Placeholder 4"/>
          <p:cNvSpPr>
            <a:spLocks noGrp="1"/>
          </p:cNvSpPr>
          <p:nvPr>
            <p:ph type="dt" sz="half" idx="10"/>
          </p:nvPr>
        </p:nvSpPr>
        <p:spPr/>
        <p:txBody>
          <a:bodyPr/>
          <a:lstStyle/>
          <a:p>
            <a:fld id="{B61BEF0D-F0BB-DE4B-95CE-6DB70DBA9567}" type="datetimeFigureOut">
              <a:rPr lang="en-US" smtClean="0"/>
              <a:pPr/>
              <a:t>1/21/2025</a:t>
            </a:fld>
            <a:endParaRPr lang="en-US" dirty="0"/>
          </a:p>
        </p:txBody>
      </p:sp>
      <p:sp>
        <p:nvSpPr>
          <p:cNvPr id="6" name="Footer Placeholder 5"/>
          <p:cNvSpPr>
            <a:spLocks noGrp="1"/>
          </p:cNvSpPr>
          <p:nvPr>
            <p:ph type="ftr" sz="quarter" idx="11"/>
          </p:nvPr>
        </p:nvSpPr>
        <p:spPr>
          <a:xfrm>
            <a:off x="400050" y="8229601"/>
            <a:ext cx="4358793" cy="486833"/>
          </a:xfrm>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851283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7" name="Group 6"/>
          <p:cNvGrpSpPr/>
          <p:nvPr/>
        </p:nvGrpSpPr>
        <p:grpSpPr>
          <a:xfrm>
            <a:off x="5003006" y="5192890"/>
            <a:ext cx="1852842" cy="3544711"/>
            <a:chOff x="6687077" y="3259666"/>
            <a:chExt cx="2981857" cy="3208867"/>
          </a:xfrm>
        </p:grpSpPr>
        <p:cxnSp>
          <p:nvCxnSpPr>
            <p:cNvPr id="8" name="Straight Connector 7"/>
            <p:cNvCxnSpPr/>
            <p:nvPr/>
          </p:nvCxnSpPr>
          <p:spPr>
            <a:xfrm flipH="1">
              <a:off x="8756120" y="3259666"/>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6687077" y="3486677"/>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7772400" y="3581400"/>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7923214" y="3433394"/>
              <a:ext cx="1739738" cy="173974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8398935" y="3985317"/>
              <a:ext cx="1264017" cy="1264016"/>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400051" y="5994400"/>
            <a:ext cx="4916150" cy="2032000"/>
          </a:xfrm>
          <a:prstGeom prst="rect">
            <a:avLst/>
          </a:prstGeom>
          <a:effectLst/>
        </p:spPr>
        <p:txBody>
          <a:bodyPr vert="horz" lIns="91440" tIns="45720" rIns="91440" bIns="45720" rtlCol="0" anchor="ctr">
            <a:normAutofit/>
          </a:bodyPr>
          <a:lstStyle/>
          <a:p>
            <a:r>
              <a:rPr lang="ru-RU"/>
              <a:t>Образец заголовка</a:t>
            </a:r>
            <a:endParaRPr lang="en-US" dirty="0"/>
          </a:p>
        </p:txBody>
      </p:sp>
      <p:sp>
        <p:nvSpPr>
          <p:cNvPr id="3" name="Text Placeholder 2"/>
          <p:cNvSpPr>
            <a:spLocks noGrp="1"/>
          </p:cNvSpPr>
          <p:nvPr>
            <p:ph type="body" idx="1"/>
          </p:nvPr>
        </p:nvSpPr>
        <p:spPr>
          <a:xfrm>
            <a:off x="400051" y="711201"/>
            <a:ext cx="4916150" cy="5023560"/>
          </a:xfrm>
          <a:prstGeom prst="rect">
            <a:avLst/>
          </a:prstGeom>
        </p:spPr>
        <p:txBody>
          <a:bodyPr vert="horz" lIns="91440" tIns="45720" rIns="91440" bIns="45720" rtlCol="0" anchor="ctr">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2"/>
          </p:nvPr>
        </p:nvSpPr>
        <p:spPr>
          <a:xfrm>
            <a:off x="5572684" y="8229605"/>
            <a:ext cx="900347" cy="486833"/>
          </a:xfrm>
          <a:prstGeom prst="rect">
            <a:avLst/>
          </a:prstGeom>
        </p:spPr>
        <p:txBody>
          <a:bodyPr vert="horz" lIns="91440" tIns="45720" rIns="91440" bIns="45720" rtlCol="0" anchor="t"/>
          <a:lstStyle>
            <a:lvl1pPr algn="r">
              <a:defRPr sz="750" b="0" i="0">
                <a:solidFill>
                  <a:schemeClr val="bg2">
                    <a:lumMod val="50000"/>
                  </a:schemeClr>
                </a:solidFill>
                <a:effectLst/>
                <a:latin typeface="+mn-lt"/>
              </a:defRPr>
            </a:lvl1pPr>
          </a:lstStyle>
          <a:p>
            <a:fld id="{B61BEF0D-F0BB-DE4B-95CE-6DB70DBA9567}" type="datetimeFigureOut">
              <a:rPr lang="en-US" smtClean="0"/>
              <a:pPr/>
              <a:t>1/21/2025</a:t>
            </a:fld>
            <a:endParaRPr lang="en-US" dirty="0"/>
          </a:p>
        </p:txBody>
      </p:sp>
      <p:sp>
        <p:nvSpPr>
          <p:cNvPr id="5" name="Footer Placeholder 4"/>
          <p:cNvSpPr>
            <a:spLocks noGrp="1"/>
          </p:cNvSpPr>
          <p:nvPr>
            <p:ph type="ftr" sz="quarter" idx="3"/>
          </p:nvPr>
        </p:nvSpPr>
        <p:spPr>
          <a:xfrm>
            <a:off x="400050" y="8229601"/>
            <a:ext cx="4358793" cy="486833"/>
          </a:xfrm>
          <a:prstGeom prst="rect">
            <a:avLst/>
          </a:prstGeom>
        </p:spPr>
        <p:txBody>
          <a:bodyPr vert="horz" lIns="91440" tIns="45720" rIns="91440" bIns="45720" rtlCol="0" anchor="t"/>
          <a:lstStyle>
            <a:lvl1pPr algn="l">
              <a:defRPr sz="750" b="0" i="0">
                <a:solidFill>
                  <a:schemeClr val="bg2">
                    <a:lumMod val="50000"/>
                  </a:schemeClr>
                </a:solidFill>
                <a:effectLst/>
                <a:latin typeface="+mn-lt"/>
              </a:defRPr>
            </a:lvl1pPr>
          </a:lstStyle>
          <a:p>
            <a:endParaRPr lang="en-US" dirty="0"/>
          </a:p>
        </p:txBody>
      </p:sp>
      <p:sp>
        <p:nvSpPr>
          <p:cNvPr id="6" name="Slide Number Placeholder 5"/>
          <p:cNvSpPr>
            <a:spLocks noGrp="1"/>
          </p:cNvSpPr>
          <p:nvPr>
            <p:ph type="sldNum" sz="quarter" idx="4"/>
          </p:nvPr>
        </p:nvSpPr>
        <p:spPr>
          <a:xfrm>
            <a:off x="5830820" y="7437972"/>
            <a:ext cx="642680" cy="893233"/>
          </a:xfrm>
          <a:prstGeom prst="rect">
            <a:avLst/>
          </a:prstGeom>
        </p:spPr>
        <p:txBody>
          <a:bodyPr vert="horz" lIns="91440" tIns="45720" rIns="91440" bIns="45720" rtlCol="0" anchor="b"/>
          <a:lstStyle>
            <a:lvl1pPr algn="r">
              <a:defRPr sz="2100" b="0" i="0">
                <a:solidFill>
                  <a:schemeClr val="bg2">
                    <a:lumMod val="50000"/>
                  </a:schemeClr>
                </a:solidFill>
                <a:effectLst/>
                <a:latin typeface="+mn-lt"/>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273493119"/>
      </p:ext>
    </p:extLst>
  </p:cSld>
  <p:clrMap bg1="dk1" tx1="lt1" bg2="dk2" tx2="lt2" accent1="accent1" accent2="accent2" accent3="accent3" accent4="accent4" accent5="accent5" accent6="accent6" hlink="hlink" folHlink="folHlink"/>
  <p:sldLayoutIdLst>
    <p:sldLayoutId id="2147483899" r:id="rId1"/>
    <p:sldLayoutId id="2147483900" r:id="rId2"/>
    <p:sldLayoutId id="2147483901" r:id="rId3"/>
    <p:sldLayoutId id="2147483902" r:id="rId4"/>
    <p:sldLayoutId id="2147483903" r:id="rId5"/>
    <p:sldLayoutId id="2147483904" r:id="rId6"/>
    <p:sldLayoutId id="2147483905" r:id="rId7"/>
    <p:sldLayoutId id="2147483906" r:id="rId8"/>
    <p:sldLayoutId id="2147483907" r:id="rId9"/>
    <p:sldLayoutId id="2147483908" r:id="rId10"/>
    <p:sldLayoutId id="2147483909" r:id="rId11"/>
    <p:sldLayoutId id="2147483910" r:id="rId12"/>
    <p:sldLayoutId id="2147483911" r:id="rId13"/>
    <p:sldLayoutId id="2147483912" r:id="rId14"/>
    <p:sldLayoutId id="2147483913" r:id="rId15"/>
    <p:sldLayoutId id="2147483914" r:id="rId16"/>
    <p:sldLayoutId id="2147483915" r:id="rId17"/>
  </p:sldLayoutIdLst>
  <p:txStyles>
    <p:titleStyle>
      <a:lvl1pPr algn="l" defTabSz="342900" rtl="0" eaLnBrk="1" latinLnBrk="0" hangingPunct="1">
        <a:spcBef>
          <a:spcPct val="0"/>
        </a:spcBef>
        <a:buNone/>
        <a:defRPr sz="24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14313" indent="-214313" algn="l" defTabSz="342900" rtl="0" eaLnBrk="1" latinLnBrk="0" hangingPunct="1">
        <a:spcBef>
          <a:spcPct val="20000"/>
        </a:spcBef>
        <a:spcAft>
          <a:spcPts val="450"/>
        </a:spcAft>
        <a:buClr>
          <a:schemeClr val="tx1"/>
        </a:buClr>
        <a:buSzPct val="80000"/>
        <a:buFont typeface="Wingdings 3" panose="05040102010807070707" pitchFamily="18" charset="2"/>
        <a:buChar char=""/>
        <a:defRPr sz="1500" kern="1200" cap="none">
          <a:solidFill>
            <a:schemeClr val="bg2">
              <a:lumMod val="75000"/>
            </a:schemeClr>
          </a:solidFill>
          <a:effectLst/>
          <a:latin typeface="+mn-lt"/>
          <a:ea typeface="+mn-ea"/>
          <a:cs typeface="+mn-cs"/>
        </a:defRPr>
      </a:lvl1pPr>
      <a:lvl2pPr marL="557213" indent="-214313" algn="l" defTabSz="342900" rtl="0" eaLnBrk="1" latinLnBrk="0" hangingPunct="1">
        <a:spcBef>
          <a:spcPct val="20000"/>
        </a:spcBef>
        <a:spcAft>
          <a:spcPts val="450"/>
        </a:spcAft>
        <a:buClr>
          <a:schemeClr val="tx1"/>
        </a:buClr>
        <a:buSzPct val="80000"/>
        <a:buFont typeface="Wingdings 3" panose="05040102010807070707" pitchFamily="18" charset="2"/>
        <a:buChar char=""/>
        <a:defRPr sz="1350" kern="1200" cap="none">
          <a:solidFill>
            <a:schemeClr val="bg2">
              <a:lumMod val="75000"/>
            </a:schemeClr>
          </a:solidFill>
          <a:effectLst/>
          <a:latin typeface="+mn-lt"/>
          <a:ea typeface="+mn-ea"/>
          <a:cs typeface="+mn-cs"/>
        </a:defRPr>
      </a:lvl2pPr>
      <a:lvl3pPr marL="900113" indent="-214313" algn="l" defTabSz="342900" rtl="0" eaLnBrk="1" latinLnBrk="0" hangingPunct="1">
        <a:spcBef>
          <a:spcPct val="20000"/>
        </a:spcBef>
        <a:spcAft>
          <a:spcPts val="450"/>
        </a:spcAft>
        <a:buClr>
          <a:schemeClr val="tx1"/>
        </a:buClr>
        <a:buSzPct val="80000"/>
        <a:buFont typeface="Wingdings 3" panose="05040102010807070707" pitchFamily="18" charset="2"/>
        <a:buChar char=""/>
        <a:defRPr sz="1200" kern="1200" cap="none">
          <a:solidFill>
            <a:schemeClr val="bg2">
              <a:lumMod val="75000"/>
            </a:schemeClr>
          </a:solidFill>
          <a:effectLst/>
          <a:latin typeface="+mn-lt"/>
          <a:ea typeface="+mn-ea"/>
          <a:cs typeface="+mn-cs"/>
        </a:defRPr>
      </a:lvl3pPr>
      <a:lvl4pPr marL="1157288" indent="-128588" algn="l" defTabSz="342900" rtl="0" eaLnBrk="1" latinLnBrk="0" hangingPunct="1">
        <a:spcBef>
          <a:spcPct val="20000"/>
        </a:spcBef>
        <a:spcAft>
          <a:spcPts val="450"/>
        </a:spcAft>
        <a:buClr>
          <a:schemeClr val="tx1"/>
        </a:buClr>
        <a:buSzPct val="80000"/>
        <a:buFont typeface="Wingdings 3" panose="05040102010807070707" pitchFamily="18" charset="2"/>
        <a:buChar char=""/>
        <a:defRPr sz="1050" kern="1200" cap="none">
          <a:solidFill>
            <a:schemeClr val="bg2">
              <a:lumMod val="75000"/>
            </a:schemeClr>
          </a:solidFill>
          <a:effectLst/>
          <a:latin typeface="+mn-lt"/>
          <a:ea typeface="+mn-ea"/>
          <a:cs typeface="+mn-cs"/>
        </a:defRPr>
      </a:lvl4pPr>
      <a:lvl5pPr marL="1500188" indent="-128588" algn="l" defTabSz="342900" rtl="0" eaLnBrk="1" latinLnBrk="0" hangingPunct="1">
        <a:spcBef>
          <a:spcPct val="20000"/>
        </a:spcBef>
        <a:spcAft>
          <a:spcPts val="450"/>
        </a:spcAft>
        <a:buClr>
          <a:schemeClr val="tx1"/>
        </a:buClr>
        <a:buSzPct val="80000"/>
        <a:buFont typeface="Wingdings 3" panose="05040102010807070707" pitchFamily="18" charset="2"/>
        <a:buChar char=""/>
        <a:defRPr sz="1050" kern="1200" cap="none">
          <a:solidFill>
            <a:schemeClr val="bg2">
              <a:lumMod val="75000"/>
            </a:schemeClr>
          </a:solidFill>
          <a:effectLst/>
          <a:latin typeface="+mn-lt"/>
          <a:ea typeface="+mn-ea"/>
          <a:cs typeface="+mn-cs"/>
        </a:defRPr>
      </a:lvl5pPr>
      <a:lvl6pPr marL="1885950" indent="-171450" algn="l" defTabSz="342900" rtl="0" eaLnBrk="1" latinLnBrk="0" hangingPunct="1">
        <a:spcBef>
          <a:spcPct val="20000"/>
        </a:spcBef>
        <a:spcAft>
          <a:spcPts val="450"/>
        </a:spcAft>
        <a:buClr>
          <a:schemeClr val="tx1"/>
        </a:buClr>
        <a:buSzPct val="80000"/>
        <a:buFont typeface="Wingdings 3" panose="05040102010807070707" pitchFamily="18" charset="2"/>
        <a:buChar char=""/>
        <a:defRPr sz="1050" kern="1200" cap="none">
          <a:solidFill>
            <a:schemeClr val="bg2">
              <a:lumMod val="75000"/>
            </a:schemeClr>
          </a:solidFill>
          <a:effectLst/>
          <a:latin typeface="+mn-lt"/>
          <a:ea typeface="+mn-ea"/>
          <a:cs typeface="+mn-cs"/>
        </a:defRPr>
      </a:lvl6pPr>
      <a:lvl7pPr marL="2228850" indent="-171450" algn="l" defTabSz="342900" rtl="0" eaLnBrk="1" latinLnBrk="0" hangingPunct="1">
        <a:spcBef>
          <a:spcPct val="20000"/>
        </a:spcBef>
        <a:spcAft>
          <a:spcPts val="450"/>
        </a:spcAft>
        <a:buClr>
          <a:schemeClr val="tx1"/>
        </a:buClr>
        <a:buSzPct val="80000"/>
        <a:buFont typeface="Wingdings 3" panose="05040102010807070707" pitchFamily="18" charset="2"/>
        <a:buChar char=""/>
        <a:defRPr sz="1050" kern="1200" cap="none">
          <a:solidFill>
            <a:schemeClr val="bg2">
              <a:lumMod val="75000"/>
            </a:schemeClr>
          </a:solidFill>
          <a:effectLst/>
          <a:latin typeface="+mn-lt"/>
          <a:ea typeface="+mn-ea"/>
          <a:cs typeface="+mn-cs"/>
        </a:defRPr>
      </a:lvl7pPr>
      <a:lvl8pPr marL="2571750" indent="-171450" algn="l" defTabSz="342900" rtl="0" eaLnBrk="1" latinLnBrk="0" hangingPunct="1">
        <a:spcBef>
          <a:spcPct val="20000"/>
        </a:spcBef>
        <a:spcAft>
          <a:spcPts val="450"/>
        </a:spcAft>
        <a:buClr>
          <a:schemeClr val="tx1"/>
        </a:buClr>
        <a:buSzPct val="80000"/>
        <a:buFont typeface="Wingdings 3" panose="05040102010807070707" pitchFamily="18" charset="2"/>
        <a:buChar char=""/>
        <a:defRPr sz="1050" kern="1200" cap="none">
          <a:solidFill>
            <a:schemeClr val="bg2">
              <a:lumMod val="75000"/>
            </a:schemeClr>
          </a:solidFill>
          <a:effectLst/>
          <a:latin typeface="+mn-lt"/>
          <a:ea typeface="+mn-ea"/>
          <a:cs typeface="+mn-cs"/>
        </a:defRPr>
      </a:lvl8pPr>
      <a:lvl9pPr marL="2914650" indent="-171450" algn="l" defTabSz="342900" rtl="0" eaLnBrk="1" latinLnBrk="0" hangingPunct="1">
        <a:spcBef>
          <a:spcPct val="20000"/>
        </a:spcBef>
        <a:spcAft>
          <a:spcPts val="450"/>
        </a:spcAft>
        <a:buClr>
          <a:schemeClr val="tx1"/>
        </a:buClr>
        <a:buSzPct val="80000"/>
        <a:buFont typeface="Wingdings 3" panose="05040102010807070707" pitchFamily="18" charset="2"/>
        <a:buChar char=""/>
        <a:defRPr sz="1050" kern="1200" cap="none">
          <a:solidFill>
            <a:schemeClr val="bg2">
              <a:lumMod val="75000"/>
            </a:schemeClr>
          </a:solidFill>
          <a:effectLst/>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eg"/><Relationship Id="rId1" Type="http://schemas.openxmlformats.org/officeDocument/2006/relationships/slideLayout" Target="../slideLayouts/slideLayout7.xml"/><Relationship Id="rId4" Type="http://schemas.openxmlformats.org/officeDocument/2006/relationships/image" Target="../media/image13.jpeg"/></Relationships>
</file>

<file path=ppt/slides/_rels/slide17.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slideLayout" Target="../slideLayouts/slideLayout7.xml"/><Relationship Id="rId6" Type="http://schemas.openxmlformats.org/officeDocument/2006/relationships/image" Target="../media/image19.jpg"/><Relationship Id="rId5" Type="http://schemas.openxmlformats.org/officeDocument/2006/relationships/image" Target="../media/image18.jpg"/><Relationship Id="rId4" Type="http://schemas.openxmlformats.org/officeDocument/2006/relationships/image" Target="../media/image17.jpg"/></Relationships>
</file>

<file path=ppt/slides/_rels/slide19.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7" Type="http://schemas.openxmlformats.org/officeDocument/2006/relationships/image" Target="../media/image7.jpg"/><Relationship Id="rId2" Type="http://schemas.openxmlformats.org/officeDocument/2006/relationships/image" Target="../media/image2.jpg"/><Relationship Id="rId1" Type="http://schemas.openxmlformats.org/officeDocument/2006/relationships/slideLayout" Target="../slideLayouts/slideLayout7.xml"/><Relationship Id="rId6" Type="http://schemas.openxmlformats.org/officeDocument/2006/relationships/image" Target="../media/image6.jpg"/><Relationship Id="rId5" Type="http://schemas.openxmlformats.org/officeDocument/2006/relationships/image" Target="../media/image5.jpg"/><Relationship Id="rId4" Type="http://schemas.openxmlformats.org/officeDocument/2006/relationships/image" Target="../media/image4.jpg"/></Relationships>
</file>

<file path=ppt/slides/_rels/slide20.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g"/><Relationship Id="rId1" Type="http://schemas.openxmlformats.org/officeDocument/2006/relationships/slideLayout" Target="../slideLayouts/slideLayout7.xml"/><Relationship Id="rId5" Type="http://schemas.openxmlformats.org/officeDocument/2006/relationships/image" Target="../media/image24.jpg"/><Relationship Id="rId4" Type="http://schemas.openxmlformats.org/officeDocument/2006/relationships/image" Target="../media/image23.jpg"/></Relationships>
</file>

<file path=ppt/slides/_rels/slide21.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jpg"/><Relationship Id="rId1" Type="http://schemas.openxmlformats.org/officeDocument/2006/relationships/slideLayout" Target="../slideLayouts/slideLayout7.xml"/><Relationship Id="rId4" Type="http://schemas.openxmlformats.org/officeDocument/2006/relationships/image" Target="../media/image27.jpg"/></Relationships>
</file>

<file path=ppt/slides/_rels/slide22.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g"/><Relationship Id="rId1" Type="http://schemas.openxmlformats.org/officeDocument/2006/relationships/slideLayout" Target="../slideLayouts/slideLayout7.xml"/><Relationship Id="rId4" Type="http://schemas.openxmlformats.org/officeDocument/2006/relationships/image" Target="../media/image31.jpeg"/></Relationships>
</file>

<file path=ppt/slides/_rels/slide24.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36.jpg"/><Relationship Id="rId1" Type="http://schemas.openxmlformats.org/officeDocument/2006/relationships/slideLayout" Target="../slideLayouts/slideLayout7.xml"/><Relationship Id="rId4" Type="http://schemas.openxmlformats.org/officeDocument/2006/relationships/image" Target="../media/image38.jpg"/></Relationships>
</file>

<file path=ppt/slides/_rels/slide28.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39.jp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image" Target="../media/image41.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image" Target="../media/image43.jpg"/><Relationship Id="rId1" Type="http://schemas.openxmlformats.org/officeDocument/2006/relationships/slideLayout" Target="../slideLayouts/slideLayout7.xml"/><Relationship Id="rId4" Type="http://schemas.openxmlformats.org/officeDocument/2006/relationships/image" Target="../media/image45.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Рисунок 6"/>
          <p:cNvPicPr>
            <a:picLocks noChangeAspect="1"/>
          </p:cNvPicPr>
          <p:nvPr/>
        </p:nvPicPr>
        <p:blipFill>
          <a:blip r:embed="rId2"/>
          <a:stretch>
            <a:fillRect/>
          </a:stretch>
        </p:blipFill>
        <p:spPr>
          <a:xfrm>
            <a:off x="2793560" y="406237"/>
            <a:ext cx="1468605" cy="1320212"/>
          </a:xfrm>
          <a:prstGeom prst="rect">
            <a:avLst/>
          </a:prstGeom>
        </p:spPr>
      </p:pic>
      <p:sp>
        <p:nvSpPr>
          <p:cNvPr id="11" name="TextBox 10"/>
          <p:cNvSpPr txBox="1"/>
          <p:nvPr/>
        </p:nvSpPr>
        <p:spPr>
          <a:xfrm>
            <a:off x="3304192" y="8326856"/>
            <a:ext cx="957973" cy="338554"/>
          </a:xfrm>
          <a:prstGeom prst="rect">
            <a:avLst/>
          </a:prstGeom>
          <a:noFill/>
        </p:spPr>
        <p:txBody>
          <a:bodyPr wrap="square" rtlCol="0">
            <a:spAutoFit/>
          </a:bodyPr>
          <a:lstStyle/>
          <a:p>
            <a:pPr algn="ctr"/>
            <a:r>
              <a:rPr lang="uk-UA" sz="1600" b="1" dirty="0">
                <a:solidFill>
                  <a:schemeClr val="bg1"/>
                </a:solidFill>
                <a:latin typeface="Times New Roman" panose="02020603050405020304" pitchFamily="18" charset="0"/>
                <a:cs typeface="Times New Roman" panose="02020603050405020304" pitchFamily="18" charset="0"/>
              </a:rPr>
              <a:t>202</a:t>
            </a:r>
            <a:r>
              <a:rPr lang="en-US" sz="1600" b="1" dirty="0">
                <a:solidFill>
                  <a:schemeClr val="bg1"/>
                </a:solidFill>
                <a:latin typeface="Times New Roman" panose="02020603050405020304" pitchFamily="18" charset="0"/>
                <a:cs typeface="Times New Roman" panose="02020603050405020304" pitchFamily="18" charset="0"/>
              </a:rPr>
              <a:t>5 </a:t>
            </a:r>
            <a:r>
              <a:rPr lang="uk-UA" sz="1600" b="1" dirty="0">
                <a:solidFill>
                  <a:schemeClr val="bg1"/>
                </a:solidFill>
                <a:latin typeface="Times New Roman" panose="02020603050405020304" pitchFamily="18" charset="0"/>
                <a:cs typeface="Times New Roman" panose="02020603050405020304" pitchFamily="18" charset="0"/>
              </a:rPr>
              <a:t>рік</a:t>
            </a:r>
          </a:p>
        </p:txBody>
      </p:sp>
      <p:sp>
        <p:nvSpPr>
          <p:cNvPr id="2" name="Прямоугольник 1"/>
          <p:cNvSpPr/>
          <p:nvPr/>
        </p:nvSpPr>
        <p:spPr>
          <a:xfrm>
            <a:off x="1687951" y="2637661"/>
            <a:ext cx="3888497" cy="3349956"/>
          </a:xfrm>
          <a:prstGeom prst="rect">
            <a:avLst/>
          </a:prstGeom>
        </p:spPr>
        <p:txBody>
          <a:bodyPr wrap="square">
            <a:spAutoFit/>
          </a:bodyPr>
          <a:lstStyle/>
          <a:p>
            <a:pPr algn="ctr">
              <a:lnSpc>
                <a:spcPct val="150000"/>
              </a:lnSpc>
            </a:pPr>
            <a:r>
              <a:rPr lang="uk-UA" sz="2400" b="1" dirty="0">
                <a:solidFill>
                  <a:schemeClr val="bg1"/>
                </a:solidFill>
                <a:latin typeface="Times New Roman" panose="02020603050405020304" pitchFamily="18" charset="0"/>
                <a:cs typeface="Times New Roman" panose="02020603050405020304" pitchFamily="18" charset="0"/>
              </a:rPr>
              <a:t>Презентація роботи </a:t>
            </a:r>
          </a:p>
          <a:p>
            <a:pPr algn="ctr">
              <a:lnSpc>
                <a:spcPct val="150000"/>
              </a:lnSpc>
            </a:pPr>
            <a:r>
              <a:rPr lang="uk-UA" sz="2400" b="1" dirty="0">
                <a:solidFill>
                  <a:schemeClr val="bg1"/>
                </a:solidFill>
                <a:latin typeface="Times New Roman" panose="02020603050405020304" pitchFamily="18" charset="0"/>
                <a:cs typeface="Times New Roman" panose="02020603050405020304" pitchFamily="18" charset="0"/>
              </a:rPr>
              <a:t>Чернівецької гімназії №11 </a:t>
            </a:r>
          </a:p>
          <a:p>
            <a:pPr algn="ctr">
              <a:lnSpc>
                <a:spcPct val="150000"/>
              </a:lnSpc>
            </a:pPr>
            <a:r>
              <a:rPr lang="uk-UA" sz="2400" b="1" dirty="0">
                <a:solidFill>
                  <a:schemeClr val="bg1"/>
                </a:solidFill>
                <a:latin typeface="Times New Roman" panose="02020603050405020304" pitchFamily="18" charset="0"/>
                <a:cs typeface="Times New Roman" panose="02020603050405020304" pitchFamily="18" charset="0"/>
              </a:rPr>
              <a:t>Чернівецької міської ради  </a:t>
            </a:r>
          </a:p>
          <a:p>
            <a:pPr algn="ctr">
              <a:lnSpc>
                <a:spcPct val="150000"/>
              </a:lnSpc>
            </a:pPr>
            <a:r>
              <a:rPr lang="uk-UA" sz="2400" b="1" dirty="0">
                <a:solidFill>
                  <a:schemeClr val="bg1"/>
                </a:solidFill>
                <a:latin typeface="Times New Roman" panose="02020603050405020304" pitchFamily="18" charset="0"/>
                <a:cs typeface="Times New Roman" panose="02020603050405020304" pitchFamily="18" charset="0"/>
              </a:rPr>
              <a:t>з питань охорони праці </a:t>
            </a:r>
          </a:p>
          <a:p>
            <a:pPr algn="ctr">
              <a:lnSpc>
                <a:spcPct val="150000"/>
              </a:lnSpc>
            </a:pPr>
            <a:r>
              <a:rPr lang="uk-UA" sz="2400" b="1" dirty="0">
                <a:solidFill>
                  <a:schemeClr val="bg1"/>
                </a:solidFill>
                <a:latin typeface="Times New Roman" panose="02020603050405020304" pitchFamily="18" charset="0"/>
                <a:cs typeface="Times New Roman" panose="02020603050405020304" pitchFamily="18" charset="0"/>
              </a:rPr>
              <a:t>та безпеки життєдіяльності</a:t>
            </a:r>
          </a:p>
        </p:txBody>
      </p:sp>
    </p:spTree>
    <p:extLst>
      <p:ext uri="{BB962C8B-B14F-4D97-AF65-F5344CB8AC3E}">
        <p14:creationId xmlns:p14="http://schemas.microsoft.com/office/powerpoint/2010/main" val="239444375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36600" y="330200"/>
            <a:ext cx="5765800" cy="2708434"/>
          </a:xfrm>
          <a:prstGeom prst="rect">
            <a:avLst/>
          </a:prstGeom>
          <a:noFill/>
        </p:spPr>
        <p:txBody>
          <a:bodyPr wrap="square" rtlCol="0">
            <a:spAutoFit/>
          </a:bodyPr>
          <a:lstStyle/>
          <a:p>
            <a:pPr algn="just">
              <a:spcAft>
                <a:spcPts val="0"/>
              </a:spcAft>
            </a:pPr>
            <a:r>
              <a:rPr lang="uk-UA" sz="1700" b="1" dirty="0">
                <a:solidFill>
                  <a:schemeClr val="bg1"/>
                </a:solidFill>
                <a:latin typeface="Times New Roman" panose="02020603050405020304" pitchFamily="18" charset="0"/>
                <a:ea typeface="Times New Roman" panose="02020603050405020304" pitchFamily="18" charset="0"/>
              </a:rPr>
              <a:t>Папка № 9. Загальна папка.</a:t>
            </a:r>
          </a:p>
          <a:p>
            <a:pPr indent="-285750" algn="just">
              <a:spcAft>
                <a:spcPts val="0"/>
              </a:spcAft>
              <a:buFont typeface="Arial" panose="020B0604020202020204" pitchFamily="34" charset="0"/>
              <a:buChar char="•"/>
            </a:pPr>
            <a:r>
              <a:rPr lang="uk-UA" sz="1700" dirty="0">
                <a:solidFill>
                  <a:schemeClr val="bg1"/>
                </a:solidFill>
                <a:latin typeface="Times New Roman" panose="02020603050405020304" pitchFamily="18" charset="0"/>
                <a:ea typeface="Times New Roman" panose="02020603050405020304" pitchFamily="18" charset="0"/>
              </a:rPr>
              <a:t>матеріали перевірок стану і умов охорони праці, приписи відповідних органів, накази, заходи про виконання приписів;</a:t>
            </a:r>
          </a:p>
          <a:p>
            <a:pPr indent="-285750" algn="just">
              <a:spcAft>
                <a:spcPts val="0"/>
              </a:spcAft>
              <a:buFont typeface="Arial" panose="020B0604020202020204" pitchFamily="34" charset="0"/>
              <a:buChar char="•"/>
            </a:pPr>
            <a:r>
              <a:rPr lang="uk-UA" sz="1700" dirty="0">
                <a:solidFill>
                  <a:schemeClr val="bg1"/>
                </a:solidFill>
                <a:latin typeface="Times New Roman" panose="02020603050405020304" pitchFamily="18" charset="0"/>
                <a:ea typeface="Times New Roman" panose="02020603050405020304" pitchFamily="18" charset="0"/>
              </a:rPr>
              <a:t>довідки з охорони праці, матеріали конкурсу з охорони праці;</a:t>
            </a:r>
          </a:p>
          <a:p>
            <a:pPr indent="-285750" algn="just">
              <a:spcAft>
                <a:spcPts val="0"/>
              </a:spcAft>
              <a:buFont typeface="Arial" panose="020B0604020202020204" pitchFamily="34" charset="0"/>
              <a:buChar char="•"/>
            </a:pPr>
            <a:r>
              <a:rPr lang="uk-UA" sz="1700" dirty="0">
                <a:solidFill>
                  <a:schemeClr val="bg1"/>
                </a:solidFill>
                <a:latin typeface="Times New Roman" panose="02020603050405020304" pitchFamily="18" charset="0"/>
                <a:ea typeface="Times New Roman" panose="02020603050405020304" pitchFamily="18" charset="0"/>
              </a:rPr>
              <a:t>протоколи перевірок стану захисного заземлення та опору ізоляції електричної мережі;</a:t>
            </a:r>
          </a:p>
          <a:p>
            <a:pPr indent="-285750" algn="just">
              <a:spcAft>
                <a:spcPts val="0"/>
              </a:spcAft>
              <a:buFont typeface="Arial" panose="020B0604020202020204" pitchFamily="34" charset="0"/>
              <a:buChar char="•"/>
            </a:pPr>
            <a:r>
              <a:rPr lang="uk-UA" sz="1700" dirty="0">
                <a:solidFill>
                  <a:schemeClr val="bg1"/>
                </a:solidFill>
                <a:latin typeface="Times New Roman" panose="02020603050405020304" pitchFamily="18" charset="0"/>
                <a:ea typeface="Times New Roman" panose="02020603050405020304" pitchFamily="18" charset="0"/>
              </a:rPr>
              <a:t>матеріали проведення місячників з охорони праці та Всеукраїнського Дня охорони праці.</a:t>
            </a:r>
            <a:endParaRPr lang="uk-UA" sz="1700" dirty="0">
              <a:solidFill>
                <a:schemeClr val="bg1"/>
              </a:solidFill>
            </a:endParaRPr>
          </a:p>
        </p:txBody>
      </p:sp>
    </p:spTree>
    <p:extLst>
      <p:ext uri="{BB962C8B-B14F-4D97-AF65-F5344CB8AC3E}">
        <p14:creationId xmlns:p14="http://schemas.microsoft.com/office/powerpoint/2010/main" val="279345630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68234" y="320766"/>
            <a:ext cx="5721531" cy="400110"/>
          </a:xfrm>
          <a:prstGeom prst="rect">
            <a:avLst/>
          </a:prstGeom>
          <a:noFill/>
        </p:spPr>
        <p:txBody>
          <a:bodyPr wrap="square" rtlCol="0">
            <a:spAutoFit/>
          </a:bodyPr>
          <a:lstStyle/>
          <a:p>
            <a:pPr algn="ctr"/>
            <a:r>
              <a:rPr lang="uk-UA" sz="2000" b="1" i="1" dirty="0">
                <a:solidFill>
                  <a:schemeClr val="bg1"/>
                </a:solidFill>
                <a:latin typeface="Times New Roman" panose="02020603050405020304" pitchFamily="18" charset="0"/>
                <a:cs typeface="Times New Roman" panose="02020603050405020304" pitchFamily="18" charset="0"/>
              </a:rPr>
              <a:t>Циклограма наказів  </a:t>
            </a:r>
          </a:p>
        </p:txBody>
      </p:sp>
      <p:sp>
        <p:nvSpPr>
          <p:cNvPr id="3" name="TextBox 2"/>
          <p:cNvSpPr txBox="1"/>
          <p:nvPr/>
        </p:nvSpPr>
        <p:spPr>
          <a:xfrm>
            <a:off x="780868" y="898676"/>
            <a:ext cx="5721531" cy="8063746"/>
          </a:xfrm>
          <a:prstGeom prst="rect">
            <a:avLst/>
          </a:prstGeom>
          <a:noFill/>
        </p:spPr>
        <p:txBody>
          <a:bodyPr wrap="square" rtlCol="0">
            <a:spAutoFit/>
          </a:bodyPr>
          <a:lstStyle/>
          <a:p>
            <a:pPr indent="457200" algn="just">
              <a:spcBef>
                <a:spcPts val="1200"/>
              </a:spcBef>
            </a:pPr>
            <a:r>
              <a:rPr lang="uk-UA" sz="1700" dirty="0">
                <a:solidFill>
                  <a:schemeClr val="bg1"/>
                </a:solidFill>
                <a:latin typeface="Times New Roman" panose="02020603050405020304" pitchFamily="18" charset="0"/>
                <a:cs typeface="Times New Roman" panose="02020603050405020304" pitchFamily="18" charset="0"/>
              </a:rPr>
              <a:t>«Про стан охорони праці та безпеки життєдіяльності в Чернівецькій гімназії №11 за підсумками 2023 року»</a:t>
            </a:r>
          </a:p>
          <a:p>
            <a:pPr indent="457200" algn="just">
              <a:spcBef>
                <a:spcPts val="1200"/>
              </a:spcBef>
            </a:pPr>
            <a:r>
              <a:rPr lang="uk-UA" sz="1700" dirty="0">
                <a:solidFill>
                  <a:schemeClr val="bg1"/>
                </a:solidFill>
                <a:latin typeface="Times New Roman" panose="02020603050405020304" pitchFamily="18" charset="0"/>
                <a:cs typeface="Times New Roman" panose="02020603050405020304" pitchFamily="18" charset="0"/>
              </a:rPr>
              <a:t>«Про  запобігання дитячому травматизму та організацію освітньо-виховної роботи в Чернівецькій гімназії №11»</a:t>
            </a:r>
          </a:p>
          <a:p>
            <a:pPr indent="457200" algn="just">
              <a:spcBef>
                <a:spcPts val="1200"/>
              </a:spcBef>
            </a:pPr>
            <a:r>
              <a:rPr lang="uk-UA" sz="1700" dirty="0">
                <a:solidFill>
                  <a:schemeClr val="bg1"/>
                </a:solidFill>
                <a:latin typeface="Times New Roman" panose="02020603050405020304" pitchFamily="18" charset="0"/>
                <a:cs typeface="Times New Roman" panose="02020603050405020304" pitchFamily="18" charset="0"/>
              </a:rPr>
              <a:t>«Про організацію та підготовку проведення заходів до Дня цивільного захисту та об‘єктового тренування»</a:t>
            </a:r>
          </a:p>
          <a:p>
            <a:pPr indent="457200" algn="just">
              <a:spcBef>
                <a:spcPts val="1200"/>
              </a:spcBef>
            </a:pPr>
            <a:r>
              <a:rPr lang="uk-UA" sz="1700" dirty="0">
                <a:solidFill>
                  <a:schemeClr val="bg1"/>
                </a:solidFill>
                <a:latin typeface="Times New Roman" panose="02020603050405020304" pitchFamily="18" charset="0"/>
                <a:cs typeface="Times New Roman" panose="02020603050405020304" pitchFamily="18" charset="0"/>
              </a:rPr>
              <a:t>«Про проведення місячника з охорони праці та безпеки життєдіяльності»</a:t>
            </a:r>
          </a:p>
          <a:p>
            <a:pPr indent="457200" algn="just">
              <a:spcBef>
                <a:spcPts val="1200"/>
              </a:spcBef>
            </a:pPr>
            <a:r>
              <a:rPr lang="uk-UA" sz="1700" dirty="0">
                <a:solidFill>
                  <a:schemeClr val="bg1"/>
                </a:solidFill>
                <a:latin typeface="Times New Roman" panose="02020603050405020304" pitchFamily="18" charset="0"/>
                <a:cs typeface="Times New Roman" panose="02020603050405020304" pitchFamily="18" charset="0"/>
              </a:rPr>
              <a:t>«Щодо попередження негативних наслідків під час льодоходу та весняного паводку»</a:t>
            </a:r>
          </a:p>
          <a:p>
            <a:pPr indent="457200" algn="just">
              <a:spcBef>
                <a:spcPts val="1200"/>
              </a:spcBef>
            </a:pPr>
            <a:r>
              <a:rPr lang="uk-UA" sz="1700" dirty="0">
                <a:solidFill>
                  <a:schemeClr val="bg1"/>
                </a:solidFill>
                <a:latin typeface="Times New Roman" panose="02020603050405020304" pitchFamily="18" charset="0"/>
                <a:cs typeface="Times New Roman" panose="02020603050405020304" pitchFamily="18" charset="0"/>
              </a:rPr>
              <a:t>«Про підсумки проведення перевірки знань з охорони праці»</a:t>
            </a:r>
          </a:p>
          <a:p>
            <a:pPr indent="457200" algn="just">
              <a:spcBef>
                <a:spcPts val="1200"/>
              </a:spcBef>
            </a:pPr>
            <a:r>
              <a:rPr lang="uk-UA" sz="1700" dirty="0">
                <a:solidFill>
                  <a:schemeClr val="bg1"/>
                </a:solidFill>
                <a:latin typeface="Times New Roman" panose="02020603050405020304" pitchFamily="18" charset="0"/>
                <a:cs typeface="Times New Roman" panose="02020603050405020304" pitchFamily="18" charset="0"/>
              </a:rPr>
              <a:t>«Про підсумки проведення місячника з охорони праці та безпеки життєдіяльності в Чернівецькій гімназії №11»</a:t>
            </a:r>
          </a:p>
          <a:p>
            <a:pPr indent="457200" algn="just">
              <a:spcBef>
                <a:spcPts val="1200"/>
              </a:spcBef>
            </a:pPr>
            <a:r>
              <a:rPr lang="uk-UA" sz="1700" dirty="0">
                <a:solidFill>
                  <a:schemeClr val="bg1"/>
                </a:solidFill>
                <a:latin typeface="Times New Roman" panose="02020603050405020304" pitchFamily="18" charset="0"/>
                <a:cs typeface="Times New Roman" panose="02020603050405020304" pitchFamily="18" charset="0"/>
              </a:rPr>
              <a:t>«Про підсумки проведення Дня цивільного захисту»</a:t>
            </a:r>
          </a:p>
          <a:p>
            <a:pPr indent="457200" algn="just">
              <a:spcBef>
                <a:spcPts val="1200"/>
              </a:spcBef>
            </a:pPr>
            <a:r>
              <a:rPr lang="uk-UA" sz="1700" dirty="0">
                <a:solidFill>
                  <a:schemeClr val="bg1"/>
                </a:solidFill>
                <a:latin typeface="Times New Roman" panose="02020603050405020304" pitchFamily="18" charset="0"/>
                <a:cs typeface="Times New Roman" panose="02020603050405020304" pitchFamily="18" charset="0"/>
              </a:rPr>
              <a:t>«Про організацію та проведення заходів з питань безпеки життєдіяльності учасників освітнього процесу в період літніх канікул у 2024 році»</a:t>
            </a:r>
          </a:p>
          <a:p>
            <a:pPr indent="457200" algn="just">
              <a:spcBef>
                <a:spcPts val="1200"/>
              </a:spcBef>
            </a:pPr>
            <a:r>
              <a:rPr lang="uk-UA" sz="1700" dirty="0">
                <a:solidFill>
                  <a:schemeClr val="bg1"/>
                </a:solidFill>
                <a:latin typeface="Times New Roman" panose="02020603050405020304" pitchFamily="18" charset="0"/>
                <a:cs typeface="Times New Roman" panose="02020603050405020304" pitchFamily="18" charset="0"/>
              </a:rPr>
              <a:t>«Про створення служби з охорони праці, організацію роботи з охорони праці та безпеки життєдіяльності в 2024/2025 році»</a:t>
            </a:r>
          </a:p>
          <a:p>
            <a:pPr indent="457200" algn="just">
              <a:spcBef>
                <a:spcPts val="1200"/>
              </a:spcBef>
            </a:pPr>
            <a:endParaRPr lang="uk-UA" sz="1700" dirty="0">
              <a:solidFill>
                <a:schemeClr val="bg1"/>
              </a:solidFill>
              <a:latin typeface="Times New Roman" panose="02020603050405020304" pitchFamily="18" charset="0"/>
              <a:cs typeface="Times New Roman" panose="02020603050405020304" pitchFamily="18" charset="0"/>
            </a:endParaRPr>
          </a:p>
          <a:p>
            <a:pPr indent="457200" algn="just">
              <a:spcBef>
                <a:spcPts val="1200"/>
              </a:spcBef>
            </a:pPr>
            <a:r>
              <a:rPr lang="uk-UA" sz="1700" dirty="0">
                <a:solidFill>
                  <a:schemeClr val="bg1"/>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37817905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23900" y="328749"/>
            <a:ext cx="5722620" cy="8017579"/>
          </a:xfrm>
          <a:prstGeom prst="rect">
            <a:avLst/>
          </a:prstGeom>
          <a:noFill/>
        </p:spPr>
        <p:txBody>
          <a:bodyPr wrap="square" rtlCol="0">
            <a:spAutoFit/>
          </a:bodyPr>
          <a:lstStyle/>
          <a:p>
            <a:pPr indent="457200" algn="just">
              <a:spcBef>
                <a:spcPts val="1200"/>
              </a:spcBef>
            </a:pPr>
            <a:r>
              <a:rPr lang="uk-UA" sz="1700" dirty="0">
                <a:solidFill>
                  <a:schemeClr val="bg1"/>
                </a:solidFill>
                <a:latin typeface="Times New Roman" panose="02020603050405020304" pitchFamily="18" charset="0"/>
                <a:cs typeface="Times New Roman" panose="02020603050405020304" pitchFamily="18" charset="0"/>
              </a:rPr>
              <a:t>Про призначення осіб відповідальних а стан охорони праці в структурних підрозділах»</a:t>
            </a:r>
          </a:p>
          <a:p>
            <a:pPr indent="457200" algn="just">
              <a:spcBef>
                <a:spcPts val="1200"/>
              </a:spcBef>
            </a:pPr>
            <a:r>
              <a:rPr lang="uk-UA" sz="1700" dirty="0">
                <a:solidFill>
                  <a:schemeClr val="bg1"/>
                </a:solidFill>
                <a:latin typeface="Times New Roman" panose="02020603050405020304" pitchFamily="18" charset="0"/>
                <a:cs typeface="Times New Roman" panose="02020603050405020304" pitchFamily="18" charset="0"/>
              </a:rPr>
              <a:t>«Про призначення осіб відповідальних за організацію роботи з охорони праці та безпеки життєдіяльності в Чернівецькій гімназії №11»</a:t>
            </a:r>
          </a:p>
          <a:p>
            <a:pPr indent="457200" algn="just">
              <a:spcBef>
                <a:spcPts val="1200"/>
              </a:spcBef>
            </a:pPr>
            <a:r>
              <a:rPr lang="uk-UA" sz="1700" dirty="0">
                <a:solidFill>
                  <a:schemeClr val="bg1"/>
                </a:solidFill>
                <a:latin typeface="Times New Roman" panose="02020603050405020304" pitchFamily="18" charset="0"/>
                <a:cs typeface="Times New Roman" panose="02020603050405020304" pitchFamily="18" charset="0"/>
              </a:rPr>
              <a:t>«Про організацію освітнього процесу у Чернівецькій гімназії №11 у 2024/2025 навчальному році в умовах правового режиму воєнного стану»</a:t>
            </a:r>
          </a:p>
          <a:p>
            <a:pPr indent="457200" algn="just">
              <a:spcBef>
                <a:spcPts val="1200"/>
              </a:spcBef>
            </a:pPr>
            <a:r>
              <a:rPr lang="uk-UA" sz="1700" dirty="0">
                <a:solidFill>
                  <a:schemeClr val="bg1"/>
                </a:solidFill>
                <a:latin typeface="Times New Roman" panose="02020603050405020304" pitchFamily="18" charset="0"/>
                <a:cs typeface="Times New Roman" panose="02020603050405020304" pitchFamily="18" charset="0"/>
              </a:rPr>
              <a:t>«Про створення комісії з адміністративно-господарського контролю»</a:t>
            </a:r>
          </a:p>
          <a:p>
            <a:pPr indent="457200" algn="just">
              <a:spcBef>
                <a:spcPts val="1200"/>
              </a:spcBef>
            </a:pPr>
            <a:r>
              <a:rPr lang="uk-UA" sz="1700" dirty="0">
                <a:solidFill>
                  <a:schemeClr val="bg1"/>
                </a:solidFill>
                <a:latin typeface="Times New Roman" panose="02020603050405020304" pitchFamily="18" charset="0"/>
                <a:cs typeface="Times New Roman" panose="02020603050405020304" pitchFamily="18" charset="0"/>
              </a:rPr>
              <a:t>«Про використання в освітньому процесі безпечних речовин та реактивів»</a:t>
            </a:r>
          </a:p>
          <a:p>
            <a:pPr indent="457200" algn="just">
              <a:spcBef>
                <a:spcPts val="1200"/>
              </a:spcBef>
            </a:pPr>
            <a:r>
              <a:rPr lang="uk-UA" sz="1700" dirty="0">
                <a:solidFill>
                  <a:schemeClr val="bg1"/>
                </a:solidFill>
                <a:latin typeface="Times New Roman" panose="02020603050405020304" pitchFamily="18" charset="0"/>
                <a:cs typeface="Times New Roman" panose="02020603050405020304" pitchFamily="18" charset="0"/>
              </a:rPr>
              <a:t>«Про порядок укриття працівників та учнів гімназії в найпростіших укриттях»</a:t>
            </a:r>
          </a:p>
          <a:p>
            <a:pPr indent="457200" algn="just">
              <a:spcBef>
                <a:spcPts val="1200"/>
              </a:spcBef>
            </a:pPr>
            <a:r>
              <a:rPr lang="uk-UA" sz="1700" dirty="0">
                <a:solidFill>
                  <a:schemeClr val="bg1"/>
                </a:solidFill>
                <a:latin typeface="Times New Roman" panose="02020603050405020304" pitchFamily="18" charset="0"/>
                <a:cs typeface="Times New Roman" panose="02020603050405020304" pitchFamily="18" charset="0"/>
              </a:rPr>
              <a:t>Про призначення відповідальних за організацію роботи та ведення документації з охорони праці, пожежної безпеки, виробничої санітарії»</a:t>
            </a:r>
          </a:p>
          <a:p>
            <a:pPr indent="457200" algn="just">
              <a:spcBef>
                <a:spcPts val="1200"/>
              </a:spcBef>
            </a:pPr>
            <a:r>
              <a:rPr lang="uk-UA" sz="1700" dirty="0">
                <a:solidFill>
                  <a:schemeClr val="bg1"/>
                </a:solidFill>
                <a:latin typeface="Times New Roman" panose="02020603050405020304" pitchFamily="18" charset="0"/>
                <a:cs typeface="Times New Roman" panose="02020603050405020304" pitchFamily="18" charset="0"/>
              </a:rPr>
              <a:t>«Про організацію роботи з охорони праці, пожежної безпеки, виробничої санітарії в 2024/2025 році та призначення відповідальних осіб»</a:t>
            </a:r>
          </a:p>
          <a:p>
            <a:pPr indent="457200" algn="just">
              <a:spcBef>
                <a:spcPts val="1200"/>
              </a:spcBef>
            </a:pPr>
            <a:r>
              <a:rPr lang="uk-UA" sz="1700" dirty="0">
                <a:solidFill>
                  <a:schemeClr val="bg1"/>
                </a:solidFill>
                <a:latin typeface="Times New Roman" panose="02020603050405020304" pitchFamily="18" charset="0"/>
                <a:cs typeface="Times New Roman" panose="02020603050405020304" pitchFamily="18" charset="0"/>
              </a:rPr>
              <a:t>«Про призначення відповідального за стан пожежної безпеки, стан безпеки будівель та споруд,  електрогосподарства та тепломережі в закладі»</a:t>
            </a:r>
          </a:p>
          <a:p>
            <a:pPr indent="457200" algn="just">
              <a:spcBef>
                <a:spcPts val="1200"/>
              </a:spcBef>
            </a:pPr>
            <a:r>
              <a:rPr lang="uk-UA" sz="1700" dirty="0">
                <a:solidFill>
                  <a:schemeClr val="bg1"/>
                </a:solidFill>
                <a:latin typeface="Times New Roman" panose="02020603050405020304" pitchFamily="18" charset="0"/>
                <a:cs typeface="Times New Roman" panose="02020603050405020304" pitchFamily="18" charset="0"/>
              </a:rPr>
              <a:t>«Про встановлення протипожежного режиму в Чернівецькій гімназії №11»</a:t>
            </a:r>
          </a:p>
        </p:txBody>
      </p:sp>
    </p:spTree>
    <p:extLst>
      <p:ext uri="{BB962C8B-B14F-4D97-AF65-F5344CB8AC3E}">
        <p14:creationId xmlns:p14="http://schemas.microsoft.com/office/powerpoint/2010/main" val="17567467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23900" y="404949"/>
            <a:ext cx="5778500" cy="7863691"/>
          </a:xfrm>
          <a:prstGeom prst="rect">
            <a:avLst/>
          </a:prstGeom>
          <a:noFill/>
        </p:spPr>
        <p:txBody>
          <a:bodyPr wrap="square" rtlCol="0">
            <a:spAutoFit/>
          </a:bodyPr>
          <a:lstStyle/>
          <a:p>
            <a:pPr indent="457200" algn="just">
              <a:spcBef>
                <a:spcPts val="1200"/>
              </a:spcBef>
            </a:pPr>
            <a:r>
              <a:rPr lang="uk-UA" sz="1700" dirty="0">
                <a:solidFill>
                  <a:schemeClr val="bg1"/>
                </a:solidFill>
                <a:latin typeface="Times New Roman" panose="02020603050405020304" pitchFamily="18" charset="0"/>
                <a:cs typeface="Times New Roman" panose="02020603050405020304" pitchFamily="18" charset="0"/>
              </a:rPr>
              <a:t>Про затвердження дій працівників закладу освіти при сигналі «Повітряна тривога» чи  іншому оповіщені» </a:t>
            </a:r>
          </a:p>
          <a:p>
            <a:pPr indent="457200" algn="just">
              <a:spcBef>
                <a:spcPts val="1200"/>
              </a:spcBef>
            </a:pPr>
            <a:r>
              <a:rPr lang="uk-UA" sz="1700" dirty="0">
                <a:solidFill>
                  <a:schemeClr val="bg1"/>
                </a:solidFill>
                <a:latin typeface="Times New Roman" panose="02020603050405020304" pitchFamily="18" charset="0"/>
                <a:cs typeface="Times New Roman" panose="02020603050405020304" pitchFamily="18" charset="0"/>
              </a:rPr>
              <a:t>«Про проведення інструктажу з охорони праці для чергового класного керівника»</a:t>
            </a:r>
          </a:p>
          <a:p>
            <a:pPr indent="457200" algn="just">
              <a:spcBef>
                <a:spcPts val="1200"/>
              </a:spcBef>
            </a:pPr>
            <a:r>
              <a:rPr lang="uk-UA" sz="1700" dirty="0">
                <a:solidFill>
                  <a:schemeClr val="bg1"/>
                </a:solidFill>
                <a:latin typeface="Times New Roman" panose="02020603050405020304" pitchFamily="18" charset="0"/>
                <a:cs typeface="Times New Roman" panose="02020603050405020304" pitchFamily="18" charset="0"/>
              </a:rPr>
              <a:t>«Про проведення заходів з попередження диверсійно-терористичних проявів в Чернівецькій гімназії №11»</a:t>
            </a:r>
          </a:p>
          <a:p>
            <a:pPr indent="457200" algn="just">
              <a:spcBef>
                <a:spcPts val="1200"/>
              </a:spcBef>
            </a:pPr>
            <a:r>
              <a:rPr lang="uk-UA" sz="1700" dirty="0">
                <a:solidFill>
                  <a:schemeClr val="bg1"/>
                </a:solidFill>
                <a:latin typeface="Times New Roman" panose="02020603050405020304" pitchFamily="18" charset="0"/>
                <a:cs typeface="Times New Roman" panose="02020603050405020304" pitchFamily="18" charset="0"/>
              </a:rPr>
              <a:t>«Про проведення місячника безпеки дорожнього руху «Увага! Діти на дорозі!»  </a:t>
            </a:r>
          </a:p>
          <a:p>
            <a:pPr indent="457200" algn="just">
              <a:spcBef>
                <a:spcPts val="1200"/>
              </a:spcBef>
            </a:pPr>
            <a:r>
              <a:rPr lang="uk-UA" sz="1700" dirty="0">
                <a:solidFill>
                  <a:schemeClr val="bg1"/>
                </a:solidFill>
                <a:latin typeface="Times New Roman" panose="02020603050405020304" pitchFamily="18" charset="0"/>
                <a:cs typeface="Times New Roman" panose="02020603050405020304" pitchFamily="18" charset="0"/>
              </a:rPr>
              <a:t>«Про затвердження Плану заходів щодо забезпечення техногенної та пожежної безпеки цивільного захисту в Чернівецькій гімназії №11 на період 2024/2025 </a:t>
            </a:r>
            <a:r>
              <a:rPr lang="uk-UA" sz="1700" dirty="0" err="1">
                <a:solidFill>
                  <a:schemeClr val="bg1"/>
                </a:solidFill>
                <a:latin typeface="Times New Roman" panose="02020603050405020304" pitchFamily="18" charset="0"/>
                <a:cs typeface="Times New Roman" panose="02020603050405020304" pitchFamily="18" charset="0"/>
              </a:rPr>
              <a:t>н.р</a:t>
            </a:r>
            <a:r>
              <a:rPr lang="uk-UA" sz="1700" dirty="0">
                <a:solidFill>
                  <a:schemeClr val="bg1"/>
                </a:solidFill>
                <a:latin typeface="Times New Roman" panose="02020603050405020304" pitchFamily="18" charset="0"/>
                <a:cs typeface="Times New Roman" panose="02020603050405020304" pitchFamily="18" charset="0"/>
              </a:rPr>
              <a:t>.»</a:t>
            </a:r>
          </a:p>
          <a:p>
            <a:pPr indent="457200" algn="just">
              <a:spcBef>
                <a:spcPts val="1200"/>
              </a:spcBef>
            </a:pPr>
            <a:r>
              <a:rPr lang="uk-UA" sz="1700" dirty="0">
                <a:solidFill>
                  <a:schemeClr val="bg1"/>
                </a:solidFill>
                <a:latin typeface="Times New Roman" panose="02020603050405020304" pitchFamily="18" charset="0"/>
                <a:cs typeface="Times New Roman" panose="02020603050405020304" pitchFamily="18" charset="0"/>
              </a:rPr>
              <a:t>«Щодо реалізації Комплексного плану організаційних, профілактичних заходів, спрямованих на попередження масових захворювань на грип та ГРВІ в епідемічний сезон 2024/2025 років в Чернівецькій гімназії №11»</a:t>
            </a:r>
          </a:p>
          <a:p>
            <a:pPr indent="457200" algn="just">
              <a:spcBef>
                <a:spcPts val="1200"/>
              </a:spcBef>
            </a:pPr>
            <a:r>
              <a:rPr lang="uk-UA" sz="1700" dirty="0">
                <a:solidFill>
                  <a:schemeClr val="bg1"/>
                </a:solidFill>
                <a:latin typeface="Times New Roman" panose="02020603050405020304" pitchFamily="18" charset="0"/>
                <a:cs typeface="Times New Roman" panose="02020603050405020304" pitchFamily="18" charset="0"/>
              </a:rPr>
              <a:t>«Про організацію освітньої, виховної роботи та дотримання правил техніки безпеки і безпеки життєдіяльності учасників освітнього процесу та запобігання дитячому травматизму під час осінніх канікул 2024/2025 </a:t>
            </a:r>
            <a:r>
              <a:rPr lang="uk-UA" sz="1700" dirty="0" err="1">
                <a:solidFill>
                  <a:schemeClr val="bg1"/>
                </a:solidFill>
                <a:latin typeface="Times New Roman" panose="02020603050405020304" pitchFamily="18" charset="0"/>
                <a:cs typeface="Times New Roman" panose="02020603050405020304" pitchFamily="18" charset="0"/>
              </a:rPr>
              <a:t>н.р</a:t>
            </a:r>
            <a:r>
              <a:rPr lang="uk-UA" sz="1700" dirty="0">
                <a:solidFill>
                  <a:schemeClr val="bg1"/>
                </a:solidFill>
                <a:latin typeface="Times New Roman" panose="02020603050405020304" pitchFamily="18" charset="0"/>
                <a:cs typeface="Times New Roman" panose="02020603050405020304" pitchFamily="18" charset="0"/>
              </a:rPr>
              <a:t>. в умовах воєнного стану»</a:t>
            </a:r>
          </a:p>
          <a:p>
            <a:pPr indent="457200" algn="just">
              <a:spcBef>
                <a:spcPts val="1200"/>
              </a:spcBef>
            </a:pPr>
            <a:r>
              <a:rPr lang="uk-UA" sz="1700" dirty="0">
                <a:solidFill>
                  <a:schemeClr val="bg1"/>
                </a:solidFill>
                <a:latin typeface="Times New Roman" panose="02020603050405020304" pitchFamily="18" charset="0"/>
                <a:cs typeface="Times New Roman" panose="02020603050405020304" pitchFamily="18" charset="0"/>
              </a:rPr>
              <a:t>«Про проведення Тижня знань з основ безпеки життєдіяльності в Чернівецькій гімназії №11»</a:t>
            </a:r>
          </a:p>
          <a:p>
            <a:pPr indent="457200" algn="just">
              <a:spcBef>
                <a:spcPts val="1200"/>
              </a:spcBef>
            </a:pPr>
            <a:r>
              <a:rPr lang="uk-UA" sz="1700" dirty="0">
                <a:solidFill>
                  <a:schemeClr val="bg1"/>
                </a:solidFill>
                <a:latin typeface="Times New Roman" panose="02020603050405020304" pitchFamily="18" charset="0"/>
                <a:cs typeface="Times New Roman" panose="02020603050405020304" pitchFamily="18" charset="0"/>
              </a:rPr>
              <a:t>«Про організацію та проведення заходів  питань безпеки життєдіяльності учасників освітнього процесу під час зимових канікул, Різдвяних та Новорічних свят»</a:t>
            </a:r>
          </a:p>
        </p:txBody>
      </p:sp>
    </p:spTree>
    <p:extLst>
      <p:ext uri="{BB962C8B-B14F-4D97-AF65-F5344CB8AC3E}">
        <p14:creationId xmlns:p14="http://schemas.microsoft.com/office/powerpoint/2010/main" val="36409060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Заголовок 6"/>
          <p:cNvSpPr>
            <a:spLocks noGrp="1"/>
          </p:cNvSpPr>
          <p:nvPr>
            <p:ph type="title" idx="4294967295"/>
          </p:nvPr>
        </p:nvSpPr>
        <p:spPr>
          <a:xfrm>
            <a:off x="1116808" y="375149"/>
            <a:ext cx="5525292" cy="371718"/>
          </a:xfrm>
        </p:spPr>
        <p:txBody>
          <a:bodyPr>
            <a:noAutofit/>
          </a:bodyPr>
          <a:lstStyle/>
          <a:p>
            <a:r>
              <a:rPr lang="uk-UA" sz="1600" b="1" i="1" dirty="0">
                <a:solidFill>
                  <a:schemeClr val="bg1"/>
                </a:solidFill>
                <a:latin typeface="Times New Roman" panose="02020603050405020304" pitchFamily="18" charset="0"/>
                <a:cs typeface="Times New Roman" panose="02020603050405020304" pitchFamily="18" charset="0"/>
              </a:rPr>
              <a:t>Паспорти безпеки Чернівецької гімназії №11</a:t>
            </a:r>
          </a:p>
        </p:txBody>
      </p:sp>
      <p:sp>
        <p:nvSpPr>
          <p:cNvPr id="10" name="TextBox 9"/>
          <p:cNvSpPr txBox="1"/>
          <p:nvPr/>
        </p:nvSpPr>
        <p:spPr>
          <a:xfrm>
            <a:off x="782597" y="764174"/>
            <a:ext cx="5740123" cy="3231654"/>
          </a:xfrm>
          <a:prstGeom prst="rect">
            <a:avLst/>
          </a:prstGeom>
          <a:noFill/>
        </p:spPr>
        <p:txBody>
          <a:bodyPr wrap="square" rtlCol="0">
            <a:spAutoFit/>
          </a:bodyPr>
          <a:lstStyle/>
          <a:p>
            <a:pPr indent="457200" algn="just"/>
            <a:r>
              <a:rPr lang="uk-UA" sz="1700" dirty="0">
                <a:solidFill>
                  <a:schemeClr val="bg1"/>
                </a:solidFill>
                <a:latin typeface="Times New Roman" panose="02020603050405020304" pitchFamily="18" charset="0"/>
                <a:cs typeface="Times New Roman" panose="02020603050405020304" pitchFamily="18" charset="0"/>
              </a:rPr>
              <a:t>Паспорт безпеки Чернівецької гімназії №11  створений для  забезпечення безпечних умов навчання та ефективного реагування на потенційні загрози. Цей документ містить детальну інформацію про гімназію, його адміністрацію, команду реагування, характеристики місцевості, а також оцінку можливих ризиків. Його наявність допомагає вчасно виявляти та оцінювати потенційні загрози, розробляти плани дій у разі їх виникнення та забезпечувати ефективну взаємодію з правоохоронними органами. Мета впровадження паспорта безпеки – створити безпечні умови для всіх учасників навчально-виховного процесу та вчасно й ефективно реагувати на різні можливі небезпеки.</a:t>
            </a:r>
          </a:p>
        </p:txBody>
      </p:sp>
      <p:pic>
        <p:nvPicPr>
          <p:cNvPr id="5" name="Рисунок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71700" y="4572000"/>
            <a:ext cx="3035300" cy="4010992"/>
          </a:xfrm>
          <a:prstGeom prst="rect">
            <a:avLst/>
          </a:prstGeom>
        </p:spPr>
      </p:pic>
    </p:spTree>
    <p:extLst>
      <p:ext uri="{BB962C8B-B14F-4D97-AF65-F5344CB8AC3E}">
        <p14:creationId xmlns:p14="http://schemas.microsoft.com/office/powerpoint/2010/main" val="97742393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193883" y="356520"/>
            <a:ext cx="2470234" cy="400110"/>
          </a:xfrm>
          <a:prstGeom prst="rect">
            <a:avLst/>
          </a:prstGeom>
          <a:noFill/>
        </p:spPr>
        <p:txBody>
          <a:bodyPr wrap="square" rtlCol="0">
            <a:spAutoFit/>
          </a:bodyPr>
          <a:lstStyle/>
          <a:p>
            <a:pPr algn="ctr"/>
            <a:r>
              <a:rPr lang="uk-UA" sz="2000" b="1" i="1" dirty="0">
                <a:solidFill>
                  <a:schemeClr val="bg1"/>
                </a:solidFill>
                <a:latin typeface="Times New Roman" panose="02020603050405020304" pitchFamily="18" charset="0"/>
                <a:cs typeface="Times New Roman" panose="02020603050405020304" pitchFamily="18" charset="0"/>
              </a:rPr>
              <a:t>Клас безпеки</a:t>
            </a:r>
          </a:p>
        </p:txBody>
      </p:sp>
      <p:sp>
        <p:nvSpPr>
          <p:cNvPr id="4" name="TextBox 3"/>
          <p:cNvSpPr txBox="1"/>
          <p:nvPr/>
        </p:nvSpPr>
        <p:spPr>
          <a:xfrm>
            <a:off x="736597" y="848059"/>
            <a:ext cx="5808303" cy="1661993"/>
          </a:xfrm>
          <a:prstGeom prst="rect">
            <a:avLst/>
          </a:prstGeom>
          <a:noFill/>
        </p:spPr>
        <p:txBody>
          <a:bodyPr wrap="square" rtlCol="0">
            <a:spAutoFit/>
          </a:bodyPr>
          <a:lstStyle/>
          <a:p>
            <a:pPr indent="457200" algn="just"/>
            <a:r>
              <a:rPr lang="uk-UA" sz="1700" dirty="0">
                <a:solidFill>
                  <a:schemeClr val="bg1"/>
                </a:solidFill>
                <a:latin typeface="Times New Roman" panose="02020603050405020304" pitchFamily="18" charset="0"/>
                <a:cs typeface="Times New Roman" panose="02020603050405020304" pitchFamily="18" charset="0"/>
              </a:rPr>
              <a:t>З метою виховання у здобувачів освіти базового поняття основ  безпечного середовища, яке містить у собі знання з правил пожежної, мінної безпеки та цивільного захисту в цілому, засвоєння алгоритму дій у разі  виникнення надзвичайних ситуацій різного характеру, в Чернівецькій гімназії №11 був створений клас безпеки. </a:t>
            </a:r>
          </a:p>
        </p:txBody>
      </p:sp>
      <p:pic>
        <p:nvPicPr>
          <p:cNvPr id="3" name="Рисунок 2"/>
          <p:cNvPicPr/>
          <p:nvPr/>
        </p:nvPicPr>
        <p:blipFill>
          <a:blip r:embed="rId2" cstate="print">
            <a:extLst>
              <a:ext uri="{28A0092B-C50C-407E-A947-70E740481C1C}">
                <a14:useLocalDpi xmlns:a14="http://schemas.microsoft.com/office/drawing/2010/main" val="0"/>
              </a:ext>
            </a:extLst>
          </a:blip>
          <a:stretch>
            <a:fillRect/>
          </a:stretch>
        </p:blipFill>
        <p:spPr>
          <a:xfrm>
            <a:off x="3640015" y="2539889"/>
            <a:ext cx="2795954" cy="1479756"/>
          </a:xfrm>
          <a:prstGeom prst="rect">
            <a:avLst/>
          </a:prstGeom>
        </p:spPr>
      </p:pic>
      <p:sp>
        <p:nvSpPr>
          <p:cNvPr id="10" name="TextBox 9">
            <a:extLst>
              <a:ext uri="{FF2B5EF4-FFF2-40B4-BE49-F238E27FC236}">
                <a16:creationId xmlns:a16="http://schemas.microsoft.com/office/drawing/2014/main" id="{4439553B-B1B9-CFB5-97A5-032523DEBA32}"/>
              </a:ext>
            </a:extLst>
          </p:cNvPr>
          <p:cNvSpPr txBox="1"/>
          <p:nvPr/>
        </p:nvSpPr>
        <p:spPr>
          <a:xfrm>
            <a:off x="736597" y="2446946"/>
            <a:ext cx="2692403" cy="1661993"/>
          </a:xfrm>
          <a:prstGeom prst="rect">
            <a:avLst/>
          </a:prstGeom>
          <a:noFill/>
        </p:spPr>
        <p:txBody>
          <a:bodyPr wrap="square">
            <a:spAutoFit/>
          </a:bodyPr>
          <a:lstStyle/>
          <a:p>
            <a:pPr indent="457200" algn="just"/>
            <a:r>
              <a:rPr lang="uk-UA" sz="1700" dirty="0">
                <a:solidFill>
                  <a:schemeClr val="bg1"/>
                </a:solidFill>
                <a:latin typeface="Times New Roman" panose="02020603050405020304" pitchFamily="18" charset="0"/>
                <a:cs typeface="Times New Roman" panose="02020603050405020304" pitchFamily="18" charset="0"/>
              </a:rPr>
              <a:t>Його функціонування задіяно у виховному та освітньому процесі  та направлено на вивчення основних вимог безпеки життєдіяльності. </a:t>
            </a:r>
            <a:endParaRPr lang="uk-UA" sz="1700" dirty="0"/>
          </a:p>
        </p:txBody>
      </p:sp>
      <p:sp>
        <p:nvSpPr>
          <p:cNvPr id="12" name="TextBox 11">
            <a:extLst>
              <a:ext uri="{FF2B5EF4-FFF2-40B4-BE49-F238E27FC236}">
                <a16:creationId xmlns:a16="http://schemas.microsoft.com/office/drawing/2014/main" id="{9E8EDFB8-F4D1-37B1-5A09-D8102316648A}"/>
              </a:ext>
            </a:extLst>
          </p:cNvPr>
          <p:cNvSpPr txBox="1"/>
          <p:nvPr/>
        </p:nvSpPr>
        <p:spPr>
          <a:xfrm>
            <a:off x="736596" y="4019645"/>
            <a:ext cx="5808303" cy="4539704"/>
          </a:xfrm>
          <a:prstGeom prst="rect">
            <a:avLst/>
          </a:prstGeom>
          <a:noFill/>
        </p:spPr>
        <p:txBody>
          <a:bodyPr wrap="square">
            <a:spAutoFit/>
          </a:bodyPr>
          <a:lstStyle/>
          <a:p>
            <a:pPr indent="457200" algn="just"/>
            <a:r>
              <a:rPr lang="uk-UA" sz="1700" dirty="0">
                <a:solidFill>
                  <a:schemeClr val="bg1"/>
                </a:solidFill>
                <a:latin typeface="Times New Roman" panose="02020603050405020304" pitchFamily="18" charset="0"/>
                <a:cs typeface="Times New Roman" panose="02020603050405020304" pitchFamily="18" charset="0"/>
              </a:rPr>
              <a:t>В класі безпеки був проведений сучасний ремонт. Приміщення забезпечене класною дошкою, шафами для зберігання наочних та демонстраційних  матеріалів, тематичними настільними іграми, необхідною кількістю парт та столів для проведення занять. Окрім того, клас безпеки облаштований за зональним принципом, що сприяє оптимізації освітнього процесу та систематизації  сприймання інформації. В ньому передбачені наступні зони:</a:t>
            </a:r>
          </a:p>
          <a:p>
            <a:pPr indent="457200" algn="just">
              <a:buFont typeface="Arial" panose="020B0604020202020204" pitchFamily="34" charset="0"/>
              <a:buChar char="•"/>
            </a:pPr>
            <a:r>
              <a:rPr lang="uk-UA" sz="1700" dirty="0">
                <a:solidFill>
                  <a:schemeClr val="bg1"/>
                </a:solidFill>
                <a:latin typeface="Times New Roman" panose="02020603050405020304" pitchFamily="18" charset="0"/>
                <a:cs typeface="Times New Roman" panose="02020603050405020304" pitchFamily="18" charset="0"/>
              </a:rPr>
              <a:t>зона пожежної безпеки (для вивчення правил пожежної безпеки, алгоритму дій під час пожежі, вивчення основ користування вогнегасниками);</a:t>
            </a:r>
          </a:p>
          <a:p>
            <a:pPr indent="457200" algn="just">
              <a:buFont typeface="Arial" panose="020B0604020202020204" pitchFamily="34" charset="0"/>
              <a:buChar char="•"/>
            </a:pPr>
            <a:r>
              <a:rPr lang="uk-UA" sz="1700" dirty="0">
                <a:solidFill>
                  <a:schemeClr val="bg1"/>
                </a:solidFill>
                <a:latin typeface="Times New Roman" panose="02020603050405020304" pitchFamily="18" charset="0"/>
                <a:cs typeface="Times New Roman" panose="02020603050405020304" pitchFamily="18" charset="0"/>
              </a:rPr>
              <a:t>зона мінної безпеки (для вивчення правил поведінки у разі виявлення вибухонебезпечних та підозрілих предметів);</a:t>
            </a:r>
          </a:p>
          <a:p>
            <a:pPr indent="457200" algn="just">
              <a:buFont typeface="Arial" panose="020B0604020202020204" pitchFamily="34" charset="0"/>
              <a:buChar char="•"/>
            </a:pPr>
            <a:r>
              <a:rPr lang="uk-UA" sz="1700" dirty="0">
                <a:solidFill>
                  <a:schemeClr val="bg1"/>
                </a:solidFill>
                <a:latin typeface="Times New Roman" panose="02020603050405020304" pitchFamily="18" charset="0"/>
                <a:cs typeface="Times New Roman" panose="02020603050405020304" pitchFamily="18" charset="0"/>
              </a:rPr>
              <a:t>зона безпеки життєдіяльності (для вивчення правил безпечної поведінки у різних сферах життя);</a:t>
            </a:r>
          </a:p>
          <a:p>
            <a:pPr indent="457200" algn="just">
              <a:buFont typeface="Arial" panose="020B0604020202020204" pitchFamily="34" charset="0"/>
              <a:buChar char="•"/>
            </a:pPr>
            <a:r>
              <a:rPr lang="uk-UA" sz="1700" dirty="0">
                <a:solidFill>
                  <a:schemeClr val="bg1"/>
                </a:solidFill>
                <a:latin typeface="Times New Roman" panose="02020603050405020304" pitchFamily="18" charset="0"/>
                <a:cs typeface="Times New Roman" panose="02020603050405020304" pitchFamily="18" charset="0"/>
              </a:rPr>
              <a:t>зона домедичної допомоги (для проведення занять з надання долікарської допомоги). </a:t>
            </a:r>
          </a:p>
        </p:txBody>
      </p:sp>
    </p:spTree>
    <p:extLst>
      <p:ext uri="{BB962C8B-B14F-4D97-AF65-F5344CB8AC3E}">
        <p14:creationId xmlns:p14="http://schemas.microsoft.com/office/powerpoint/2010/main" val="38589035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C:\Users\Anya\Desktop\466943149_1064730125444919_7883469200401555671_n.jpg"/>
          <p:cNvPicPr/>
          <p:nvPr/>
        </p:nvPicPr>
        <p:blipFill>
          <a:blip r:embed="rId2" cstate="print">
            <a:extLst>
              <a:ext uri="{28A0092B-C50C-407E-A947-70E740481C1C}">
                <a14:useLocalDpi xmlns:a14="http://schemas.microsoft.com/office/drawing/2010/main" val="0"/>
              </a:ext>
            </a:extLst>
          </a:blip>
          <a:srcRect t="23472"/>
          <a:stretch/>
        </p:blipFill>
        <p:spPr bwMode="auto">
          <a:xfrm>
            <a:off x="792478" y="533400"/>
            <a:ext cx="3322321" cy="2434390"/>
          </a:xfrm>
          <a:prstGeom prst="rect">
            <a:avLst/>
          </a:prstGeom>
          <a:noFill/>
          <a:ln>
            <a:noFill/>
          </a:ln>
        </p:spPr>
      </p:pic>
      <p:pic>
        <p:nvPicPr>
          <p:cNvPr id="3" name="Рисунок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87040" y="3269179"/>
            <a:ext cx="3509211" cy="2434390"/>
          </a:xfrm>
          <a:prstGeom prst="rect">
            <a:avLst/>
          </a:prstGeom>
        </p:spPr>
      </p:pic>
      <p:pic>
        <p:nvPicPr>
          <p:cNvPr id="5" name="Рисунок 4" descr="C:\Users\Anya\Desktop\466415737_1062486849002580_2082617494357902818_n.jpg"/>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1236440" y="5602707"/>
            <a:ext cx="2434390" cy="3322321"/>
          </a:xfrm>
          <a:prstGeom prst="rect">
            <a:avLst/>
          </a:prstGeom>
          <a:noFill/>
          <a:ln>
            <a:noFill/>
          </a:ln>
        </p:spPr>
      </p:pic>
    </p:spTree>
    <p:extLst>
      <p:ext uri="{BB962C8B-B14F-4D97-AF65-F5344CB8AC3E}">
        <p14:creationId xmlns:p14="http://schemas.microsoft.com/office/powerpoint/2010/main" val="60329518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43000" y="306458"/>
            <a:ext cx="4572000" cy="707886"/>
          </a:xfrm>
          <a:prstGeom prst="rect">
            <a:avLst/>
          </a:prstGeom>
          <a:noFill/>
        </p:spPr>
        <p:txBody>
          <a:bodyPr wrap="square" rtlCol="0">
            <a:spAutoFit/>
          </a:bodyPr>
          <a:lstStyle/>
          <a:p>
            <a:pPr algn="ctr"/>
            <a:r>
              <a:rPr lang="uk-UA" sz="2000" b="1" i="1" dirty="0">
                <a:solidFill>
                  <a:schemeClr val="bg1"/>
                </a:solidFill>
                <a:latin typeface="Times New Roman" panose="02020603050405020304" pitchFamily="18" charset="0"/>
                <a:cs typeface="Times New Roman" panose="02020603050405020304" pitchFamily="18" charset="0"/>
              </a:rPr>
              <a:t>Об’єкти укриття</a:t>
            </a:r>
          </a:p>
          <a:p>
            <a:pPr algn="ctr"/>
            <a:r>
              <a:rPr lang="uk-UA" sz="2000" b="1" i="1" dirty="0">
                <a:solidFill>
                  <a:schemeClr val="bg1"/>
                </a:solidFill>
                <a:latin typeface="Times New Roman" panose="02020603050405020304" pitchFamily="18" charset="0"/>
                <a:cs typeface="Times New Roman" panose="02020603050405020304" pitchFamily="18" charset="0"/>
              </a:rPr>
              <a:t> в Чернівецькій гімназії №11</a:t>
            </a:r>
            <a:endParaRPr lang="uk-UA" sz="2000" dirty="0">
              <a:solidFill>
                <a:schemeClr val="bg1"/>
              </a:solidFill>
            </a:endParaRPr>
          </a:p>
        </p:txBody>
      </p:sp>
      <p:sp>
        <p:nvSpPr>
          <p:cNvPr id="3" name="TextBox 2"/>
          <p:cNvSpPr txBox="1"/>
          <p:nvPr/>
        </p:nvSpPr>
        <p:spPr>
          <a:xfrm>
            <a:off x="749300" y="1161826"/>
            <a:ext cx="5753100" cy="3493264"/>
          </a:xfrm>
          <a:prstGeom prst="rect">
            <a:avLst/>
          </a:prstGeom>
          <a:noFill/>
        </p:spPr>
        <p:txBody>
          <a:bodyPr wrap="square" rtlCol="0">
            <a:spAutoFit/>
          </a:bodyPr>
          <a:lstStyle/>
          <a:p>
            <a:pPr indent="457200" algn="just"/>
            <a:r>
              <a:rPr lang="uk-UA" sz="1700" dirty="0">
                <a:solidFill>
                  <a:schemeClr val="bg1"/>
                </a:solidFill>
                <a:latin typeface="Times New Roman" panose="02020603050405020304" pitchFamily="18" charset="0"/>
                <a:cs typeface="Times New Roman" panose="02020603050405020304" pitchFamily="18" charset="0"/>
              </a:rPr>
              <a:t>Заклад освіти  має два окремі корпуси : корпус А та корпус Б.У кожному з корпусів обладнане укриття для учасників освітнього процесу під час повітряної тривоги.</a:t>
            </a:r>
          </a:p>
          <a:p>
            <a:pPr indent="457200" algn="just"/>
            <a:r>
              <a:rPr lang="uk-UA" sz="1700" dirty="0">
                <a:solidFill>
                  <a:schemeClr val="bg1"/>
                </a:solidFill>
                <a:latin typeface="Times New Roman" panose="02020603050405020304" pitchFamily="18" charset="0"/>
                <a:cs typeface="Times New Roman" panose="02020603050405020304" pitchFamily="18" charset="0"/>
              </a:rPr>
              <a:t>Об‘єктом укриття корпусу А являється тир. Загальна площа- 253 </a:t>
            </a:r>
            <a:r>
              <a:rPr lang="uk-UA" sz="1700" dirty="0" err="1">
                <a:solidFill>
                  <a:schemeClr val="bg1"/>
                </a:solidFill>
                <a:latin typeface="Times New Roman" panose="02020603050405020304" pitchFamily="18" charset="0"/>
                <a:cs typeface="Times New Roman" panose="02020603050405020304" pitchFamily="18" charset="0"/>
              </a:rPr>
              <a:t>кв.м</a:t>
            </a:r>
            <a:r>
              <a:rPr lang="uk-UA" sz="1700" dirty="0">
                <a:solidFill>
                  <a:schemeClr val="bg1"/>
                </a:solidFill>
                <a:latin typeface="Times New Roman" panose="02020603050405020304" pitchFamily="18" charset="0"/>
                <a:cs typeface="Times New Roman" panose="02020603050405020304" pitchFamily="18" charset="0"/>
              </a:rPr>
              <a:t>., загальний об‘єм 708 </a:t>
            </a:r>
            <a:r>
              <a:rPr lang="uk-UA" sz="1700" dirty="0" err="1">
                <a:solidFill>
                  <a:schemeClr val="bg1"/>
                </a:solidFill>
                <a:latin typeface="Times New Roman" panose="02020603050405020304" pitchFamily="18" charset="0"/>
                <a:cs typeface="Times New Roman" panose="02020603050405020304" pitchFamily="18" charset="0"/>
              </a:rPr>
              <a:t>куб.м</a:t>
            </a:r>
            <a:r>
              <a:rPr lang="uk-UA" sz="1700" dirty="0">
                <a:solidFill>
                  <a:schemeClr val="bg1"/>
                </a:solidFill>
                <a:latin typeface="Times New Roman" panose="02020603050405020304" pitchFamily="18" charset="0"/>
                <a:cs typeface="Times New Roman" panose="02020603050405020304" pitchFamily="18" charset="0"/>
              </a:rPr>
              <a:t>.  Сховище обладнане одним санвузлом та вентиляційною системою. Наявні два аварійних виходи. Об‘єктом укриття корпусу Б являється спортивна зала, </a:t>
            </a:r>
            <a:r>
              <a:rPr lang="uk-UA" sz="1700" dirty="0" err="1">
                <a:solidFill>
                  <a:schemeClr val="bg1"/>
                </a:solidFill>
                <a:latin typeface="Times New Roman" panose="02020603050405020304" pitchFamily="18" charset="0"/>
                <a:cs typeface="Times New Roman" panose="02020603050405020304" pitchFamily="18" charset="0"/>
              </a:rPr>
              <a:t>коворкінг</a:t>
            </a:r>
            <a:r>
              <a:rPr lang="uk-UA" sz="1700" dirty="0">
                <a:solidFill>
                  <a:schemeClr val="bg1"/>
                </a:solidFill>
                <a:latin typeface="Times New Roman" panose="02020603050405020304" pitchFamily="18" charset="0"/>
                <a:cs typeface="Times New Roman" panose="02020603050405020304" pitchFamily="18" charset="0"/>
              </a:rPr>
              <a:t>. Загальна площа-119.18 </a:t>
            </a:r>
            <a:r>
              <a:rPr lang="uk-UA" sz="1700" dirty="0" err="1">
                <a:solidFill>
                  <a:schemeClr val="bg1"/>
                </a:solidFill>
                <a:latin typeface="Times New Roman" panose="02020603050405020304" pitchFamily="18" charset="0"/>
                <a:cs typeface="Times New Roman" panose="02020603050405020304" pitchFamily="18" charset="0"/>
              </a:rPr>
              <a:t>кв.м</a:t>
            </a:r>
            <a:r>
              <a:rPr lang="uk-UA" sz="1700" dirty="0">
                <a:solidFill>
                  <a:schemeClr val="bg1"/>
                </a:solidFill>
                <a:latin typeface="Times New Roman" panose="02020603050405020304" pitchFamily="18" charset="0"/>
                <a:cs typeface="Times New Roman" panose="02020603050405020304" pitchFamily="18" charset="0"/>
              </a:rPr>
              <a:t>., загальний об‘єм-2151.9 </a:t>
            </a:r>
            <a:r>
              <a:rPr lang="uk-UA" sz="1700" dirty="0" err="1">
                <a:solidFill>
                  <a:schemeClr val="bg1"/>
                </a:solidFill>
                <a:latin typeface="Times New Roman" panose="02020603050405020304" pitchFamily="18" charset="0"/>
                <a:cs typeface="Times New Roman" panose="02020603050405020304" pitchFamily="18" charset="0"/>
              </a:rPr>
              <a:t>куб.м</a:t>
            </a:r>
            <a:r>
              <a:rPr lang="uk-UA" sz="1700" dirty="0">
                <a:solidFill>
                  <a:schemeClr val="bg1"/>
                </a:solidFill>
                <a:latin typeface="Times New Roman" panose="02020603050405020304" pitchFamily="18" charset="0"/>
                <a:cs typeface="Times New Roman" panose="02020603050405020304" pitchFamily="18" charset="0"/>
              </a:rPr>
              <a:t>.</a:t>
            </a:r>
          </a:p>
          <a:p>
            <a:pPr indent="457200" algn="just"/>
            <a:r>
              <a:rPr lang="uk-UA" sz="1700" dirty="0">
                <a:solidFill>
                  <a:schemeClr val="bg1"/>
                </a:solidFill>
                <a:latin typeface="Times New Roman" panose="02020603050405020304" pitchFamily="18" charset="0"/>
                <a:cs typeface="Times New Roman" panose="02020603050405020304" pitchFamily="18" charset="0"/>
              </a:rPr>
              <a:t>Сховище обладнане двома санвузлами та вентиляційною системою. Наявні три аварійних виходи. Всі об‘єкти забезпечені аптечками.</a:t>
            </a:r>
          </a:p>
          <a:p>
            <a:pPr indent="457200" algn="just"/>
            <a:endParaRPr lang="uk-UA" sz="1700" dirty="0">
              <a:solidFill>
                <a:schemeClr val="bg1"/>
              </a:solidFill>
              <a:latin typeface="Times New Roman" panose="02020603050405020304" pitchFamily="18" charset="0"/>
              <a:cs typeface="Times New Roman" panose="02020603050405020304" pitchFamily="18" charset="0"/>
            </a:endParaRPr>
          </a:p>
        </p:txBody>
      </p:sp>
      <p:pic>
        <p:nvPicPr>
          <p:cNvPr id="4" name="Объект 4"/>
          <p:cNvPicPr>
            <a:picLocks noChangeAspect="1"/>
          </p:cNvPicPr>
          <p:nvPr/>
        </p:nvPicPr>
        <p:blipFill>
          <a:blip r:embed="rId2">
            <a:extLst>
              <a:ext uri="{28A0092B-C50C-407E-A947-70E740481C1C}">
                <a14:useLocalDpi xmlns:a14="http://schemas.microsoft.com/office/drawing/2010/main" val="0"/>
              </a:ext>
            </a:extLst>
          </a:blip>
          <a:srcRect b="20973"/>
          <a:stretch/>
        </p:blipFill>
        <p:spPr>
          <a:xfrm>
            <a:off x="1451066" y="4572000"/>
            <a:ext cx="4429034" cy="3911599"/>
          </a:xfrm>
          <a:prstGeom prst="rect">
            <a:avLst/>
          </a:prstGeom>
        </p:spPr>
      </p:pic>
    </p:spTree>
    <p:extLst>
      <p:ext uri="{BB962C8B-B14F-4D97-AF65-F5344CB8AC3E}">
        <p14:creationId xmlns:p14="http://schemas.microsoft.com/office/powerpoint/2010/main" val="152174002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82259" y="351440"/>
            <a:ext cx="3362471" cy="2555108"/>
          </a:xfrm>
          <a:prstGeom prst="rect">
            <a:avLst/>
          </a:prstGeom>
        </p:spPr>
      </p:pic>
      <p:pic>
        <p:nvPicPr>
          <p:cNvPr id="5" name="Рисунок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6598" y="2299720"/>
            <a:ext cx="3183463" cy="2270528"/>
          </a:xfrm>
          <a:prstGeom prst="rect">
            <a:avLst/>
          </a:prstGeom>
        </p:spPr>
      </p:pic>
      <p:pic>
        <p:nvPicPr>
          <p:cNvPr id="2" name="Рисунок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61267" y="3586661"/>
            <a:ext cx="3183463" cy="2204179"/>
          </a:xfrm>
          <a:prstGeom prst="rect">
            <a:avLst/>
          </a:prstGeom>
        </p:spPr>
      </p:pic>
      <p:pic>
        <p:nvPicPr>
          <p:cNvPr id="6" name="Рисунок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6597" y="5297936"/>
            <a:ext cx="3308252" cy="2219767"/>
          </a:xfrm>
          <a:prstGeom prst="rect">
            <a:avLst/>
          </a:prstGeom>
        </p:spPr>
      </p:pic>
      <p:pic>
        <p:nvPicPr>
          <p:cNvPr id="4" name="Рисунок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60826" y="6518528"/>
            <a:ext cx="3383904" cy="2270528"/>
          </a:xfrm>
          <a:prstGeom prst="rect">
            <a:avLst/>
          </a:prstGeom>
        </p:spPr>
      </p:pic>
    </p:spTree>
    <p:extLst>
      <p:ext uri="{BB962C8B-B14F-4D97-AF65-F5344CB8AC3E}">
        <p14:creationId xmlns:p14="http://schemas.microsoft.com/office/powerpoint/2010/main" val="404101223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77174" y="357448"/>
            <a:ext cx="5081451" cy="400110"/>
          </a:xfrm>
          <a:prstGeom prst="rect">
            <a:avLst/>
          </a:prstGeom>
          <a:noFill/>
        </p:spPr>
        <p:txBody>
          <a:bodyPr wrap="square" rtlCol="0">
            <a:spAutoFit/>
          </a:bodyPr>
          <a:lstStyle/>
          <a:p>
            <a:pPr algn="ctr"/>
            <a:r>
              <a:rPr lang="uk-UA" sz="2000" b="1" i="1" dirty="0">
                <a:solidFill>
                  <a:schemeClr val="bg1"/>
                </a:solidFill>
                <a:latin typeface="Times New Roman" panose="02020603050405020304" pitchFamily="18" charset="0"/>
                <a:cs typeface="Times New Roman" panose="02020603050405020304" pitchFamily="18" charset="0"/>
              </a:rPr>
              <a:t>Пожежна безпека </a:t>
            </a:r>
            <a:endParaRPr lang="uk-UA" sz="2000" dirty="0">
              <a:solidFill>
                <a:schemeClr val="bg1"/>
              </a:solidFill>
            </a:endParaRPr>
          </a:p>
        </p:txBody>
      </p:sp>
      <p:sp>
        <p:nvSpPr>
          <p:cNvPr id="3" name="TextBox 2"/>
          <p:cNvSpPr txBox="1"/>
          <p:nvPr/>
        </p:nvSpPr>
        <p:spPr>
          <a:xfrm>
            <a:off x="723901" y="935358"/>
            <a:ext cx="5791199" cy="2970044"/>
          </a:xfrm>
          <a:prstGeom prst="rect">
            <a:avLst/>
          </a:prstGeom>
          <a:noFill/>
        </p:spPr>
        <p:txBody>
          <a:bodyPr wrap="square" rtlCol="0">
            <a:spAutoFit/>
          </a:bodyPr>
          <a:lstStyle/>
          <a:p>
            <a:pPr indent="457200" algn="just"/>
            <a:r>
              <a:rPr lang="uk-UA" sz="1700" dirty="0">
                <a:solidFill>
                  <a:schemeClr val="bg1"/>
                </a:solidFill>
                <a:latin typeface="Times New Roman" panose="02020603050405020304" pitchFamily="18" charset="0"/>
                <a:cs typeface="Times New Roman" panose="02020603050405020304" pitchFamily="18" charset="0"/>
              </a:rPr>
              <a:t>Пожежна безпека – це один із ключових аспектів охорони праці, що гарантує всіх учасників освітнього процесу. Гімназія оснащена системою пожежної сигналізації та первинними засобами пожежогасіння. Система сигналізації являє собою сукупність технічних засобів, призначених для раннього виявлення місць загорань, підвищеної температури  або задимлення споруди. В приміщеннях закладу розміщенні вогнегасники та плани евакуації. Регулярно проводяться інструктажі з пожежної безпеки для всіх працівників гімназії та практичні заняття з евакуації для учнів.  </a:t>
            </a:r>
          </a:p>
        </p:txBody>
      </p:sp>
      <p:pic>
        <p:nvPicPr>
          <p:cNvPr id="4" name="Объект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46860" y="4464895"/>
            <a:ext cx="3814140" cy="3077150"/>
          </a:xfrm>
          <a:prstGeom prst="rect">
            <a:avLst/>
          </a:prstGeom>
        </p:spPr>
      </p:pic>
    </p:spTree>
    <p:extLst>
      <p:ext uri="{BB962C8B-B14F-4D97-AF65-F5344CB8AC3E}">
        <p14:creationId xmlns:p14="http://schemas.microsoft.com/office/powerpoint/2010/main" val="6532848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33944" y="466549"/>
            <a:ext cx="5264331" cy="400110"/>
          </a:xfrm>
          <a:prstGeom prst="rect">
            <a:avLst/>
          </a:prstGeom>
          <a:noFill/>
        </p:spPr>
        <p:txBody>
          <a:bodyPr wrap="square" rtlCol="0">
            <a:spAutoFit/>
          </a:bodyPr>
          <a:lstStyle/>
          <a:p>
            <a:pPr algn="ctr"/>
            <a:r>
              <a:rPr lang="uk-UA" sz="2000" b="1" i="1" dirty="0">
                <a:solidFill>
                  <a:schemeClr val="bg1"/>
                </a:solidFill>
                <a:latin typeface="Times New Roman" panose="02020603050405020304" pitchFamily="18" charset="0"/>
                <a:cs typeface="Times New Roman" panose="02020603050405020304" pitchFamily="18" charset="0"/>
              </a:rPr>
              <a:t>Адміністрація Чернівецької гімназії №11</a:t>
            </a:r>
          </a:p>
        </p:txBody>
      </p:sp>
      <p:pic>
        <p:nvPicPr>
          <p:cNvPr id="3" name="Рисунок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5028" y="1242875"/>
            <a:ext cx="1412965" cy="2007571"/>
          </a:xfrm>
          <a:prstGeom prst="rect">
            <a:avLst/>
          </a:prstGeom>
        </p:spPr>
      </p:pic>
      <p:sp>
        <p:nvSpPr>
          <p:cNvPr id="4" name="TextBox 3"/>
          <p:cNvSpPr txBox="1"/>
          <p:nvPr/>
        </p:nvSpPr>
        <p:spPr>
          <a:xfrm>
            <a:off x="933944" y="3309360"/>
            <a:ext cx="1593278" cy="923330"/>
          </a:xfrm>
          <a:prstGeom prst="rect">
            <a:avLst/>
          </a:prstGeom>
          <a:noFill/>
        </p:spPr>
        <p:txBody>
          <a:bodyPr wrap="square" rtlCol="0">
            <a:spAutoFit/>
          </a:bodyPr>
          <a:lstStyle/>
          <a:p>
            <a:pPr algn="ctr"/>
            <a:r>
              <a:rPr lang="uk-UA" dirty="0">
                <a:solidFill>
                  <a:schemeClr val="bg1"/>
                </a:solidFill>
                <a:latin typeface="Times New Roman" panose="02020603050405020304" pitchFamily="18" charset="0"/>
                <a:cs typeface="Times New Roman" panose="02020603050405020304" pitchFamily="18" charset="0"/>
              </a:rPr>
              <a:t>Директор гімназії</a:t>
            </a:r>
          </a:p>
          <a:p>
            <a:pPr algn="ctr"/>
            <a:r>
              <a:rPr lang="uk-UA" dirty="0">
                <a:solidFill>
                  <a:schemeClr val="bg1"/>
                </a:solidFill>
                <a:latin typeface="Times New Roman" panose="02020603050405020304" pitchFamily="18" charset="0"/>
                <a:cs typeface="Times New Roman" panose="02020603050405020304" pitchFamily="18" charset="0"/>
              </a:rPr>
              <a:t>Солтисік Л.І.</a:t>
            </a:r>
          </a:p>
        </p:txBody>
      </p:sp>
      <p:pic>
        <p:nvPicPr>
          <p:cNvPr id="5" name="Рисунок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04167" y="1242875"/>
            <a:ext cx="1412965" cy="2007571"/>
          </a:xfrm>
          <a:prstGeom prst="rect">
            <a:avLst/>
          </a:prstGeom>
        </p:spPr>
      </p:pic>
      <p:sp>
        <p:nvSpPr>
          <p:cNvPr id="6" name="TextBox 5"/>
          <p:cNvSpPr txBox="1"/>
          <p:nvPr/>
        </p:nvSpPr>
        <p:spPr>
          <a:xfrm>
            <a:off x="2842441" y="3323840"/>
            <a:ext cx="1825025" cy="923330"/>
          </a:xfrm>
          <a:prstGeom prst="rect">
            <a:avLst/>
          </a:prstGeom>
          <a:noFill/>
        </p:spPr>
        <p:txBody>
          <a:bodyPr wrap="square" rtlCol="0">
            <a:spAutoFit/>
          </a:bodyPr>
          <a:lstStyle/>
          <a:p>
            <a:pPr algn="ctr"/>
            <a:r>
              <a:rPr lang="uk-UA" dirty="0">
                <a:solidFill>
                  <a:schemeClr val="bg1"/>
                </a:solidFill>
                <a:latin typeface="Times New Roman" panose="02020603050405020304" pitchFamily="18" charset="0"/>
                <a:cs typeface="Times New Roman" panose="02020603050405020304" pitchFamily="18" charset="0"/>
              </a:rPr>
              <a:t>Заступник директора з НВР</a:t>
            </a:r>
          </a:p>
          <a:p>
            <a:pPr algn="ctr"/>
            <a:r>
              <a:rPr lang="uk-UA" dirty="0">
                <a:solidFill>
                  <a:schemeClr val="bg1"/>
                </a:solidFill>
                <a:latin typeface="Times New Roman" panose="02020603050405020304" pitchFamily="18" charset="0"/>
                <a:cs typeface="Times New Roman" panose="02020603050405020304" pitchFamily="18" charset="0"/>
              </a:rPr>
              <a:t>Чифурко І.Є.</a:t>
            </a:r>
          </a:p>
        </p:txBody>
      </p:sp>
      <p:pic>
        <p:nvPicPr>
          <p:cNvPr id="7" name="Рисунок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99899" y="1202454"/>
            <a:ext cx="1412965" cy="2005327"/>
          </a:xfrm>
          <a:prstGeom prst="rect">
            <a:avLst/>
          </a:prstGeom>
        </p:spPr>
      </p:pic>
      <p:sp>
        <p:nvSpPr>
          <p:cNvPr id="10" name="TextBox 9"/>
          <p:cNvSpPr txBox="1"/>
          <p:nvPr/>
        </p:nvSpPr>
        <p:spPr>
          <a:xfrm>
            <a:off x="4795470" y="3321306"/>
            <a:ext cx="1825025" cy="923330"/>
          </a:xfrm>
          <a:prstGeom prst="rect">
            <a:avLst/>
          </a:prstGeom>
          <a:noFill/>
        </p:spPr>
        <p:txBody>
          <a:bodyPr wrap="square" rtlCol="0">
            <a:spAutoFit/>
          </a:bodyPr>
          <a:lstStyle/>
          <a:p>
            <a:pPr algn="ctr"/>
            <a:r>
              <a:rPr lang="uk-UA" dirty="0">
                <a:solidFill>
                  <a:schemeClr val="bg1"/>
                </a:solidFill>
                <a:latin typeface="Times New Roman" panose="02020603050405020304" pitchFamily="18" charset="0"/>
                <a:cs typeface="Times New Roman" panose="02020603050405020304" pitchFamily="18" charset="0"/>
              </a:rPr>
              <a:t>Заступник директора з НВР</a:t>
            </a:r>
          </a:p>
          <a:p>
            <a:pPr algn="ctr"/>
            <a:r>
              <a:rPr lang="uk-UA" dirty="0">
                <a:solidFill>
                  <a:schemeClr val="bg1"/>
                </a:solidFill>
                <a:latin typeface="Times New Roman" panose="02020603050405020304" pitchFamily="18" charset="0"/>
                <a:cs typeface="Times New Roman" panose="02020603050405020304" pitchFamily="18" charset="0"/>
              </a:rPr>
              <a:t>Кінер Т.М.</a:t>
            </a:r>
          </a:p>
        </p:txBody>
      </p:sp>
      <p:pic>
        <p:nvPicPr>
          <p:cNvPr id="11" name="Рисунок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5027" y="4787898"/>
            <a:ext cx="1412965" cy="2007571"/>
          </a:xfrm>
          <a:prstGeom prst="rect">
            <a:avLst/>
          </a:prstGeom>
        </p:spPr>
      </p:pic>
      <p:pic>
        <p:nvPicPr>
          <p:cNvPr id="12" name="Рисунок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04166" y="4787898"/>
            <a:ext cx="1412965" cy="2007571"/>
          </a:xfrm>
          <a:prstGeom prst="rect">
            <a:avLst/>
          </a:prstGeom>
        </p:spPr>
      </p:pic>
      <p:pic>
        <p:nvPicPr>
          <p:cNvPr id="13" name="Рисунок 12"/>
          <p:cNvPicPr>
            <a:picLocks noChangeAspect="1"/>
          </p:cNvPicPr>
          <p:nvPr/>
        </p:nvPicPr>
        <p:blipFill>
          <a:blip r:embed="rId7">
            <a:extLst>
              <a:ext uri="{28A0092B-C50C-407E-A947-70E740481C1C}">
                <a14:useLocalDpi xmlns:a14="http://schemas.microsoft.com/office/drawing/2010/main" val="0"/>
              </a:ext>
            </a:extLst>
          </a:blip>
          <a:srcRect l="10058" r="10224"/>
          <a:stretch/>
        </p:blipFill>
        <p:spPr>
          <a:xfrm flipH="1">
            <a:off x="4897019" y="4787899"/>
            <a:ext cx="1412964" cy="2007571"/>
          </a:xfrm>
          <a:prstGeom prst="rect">
            <a:avLst/>
          </a:prstGeom>
        </p:spPr>
      </p:pic>
      <p:sp>
        <p:nvSpPr>
          <p:cNvPr id="14" name="TextBox 13"/>
          <p:cNvSpPr txBox="1"/>
          <p:nvPr/>
        </p:nvSpPr>
        <p:spPr>
          <a:xfrm>
            <a:off x="818070" y="6977795"/>
            <a:ext cx="1825025" cy="923330"/>
          </a:xfrm>
          <a:prstGeom prst="rect">
            <a:avLst/>
          </a:prstGeom>
          <a:noFill/>
        </p:spPr>
        <p:txBody>
          <a:bodyPr wrap="square" rtlCol="0">
            <a:spAutoFit/>
          </a:bodyPr>
          <a:lstStyle/>
          <a:p>
            <a:pPr algn="ctr"/>
            <a:r>
              <a:rPr lang="uk-UA" dirty="0">
                <a:solidFill>
                  <a:schemeClr val="bg1"/>
                </a:solidFill>
                <a:latin typeface="Times New Roman" panose="02020603050405020304" pitchFamily="18" charset="0"/>
                <a:cs typeface="Times New Roman" panose="02020603050405020304" pitchFamily="18" charset="0"/>
              </a:rPr>
              <a:t>Педагог-організатор</a:t>
            </a:r>
          </a:p>
          <a:p>
            <a:pPr algn="ctr"/>
            <a:r>
              <a:rPr lang="uk-UA" dirty="0">
                <a:solidFill>
                  <a:schemeClr val="bg1"/>
                </a:solidFill>
                <a:latin typeface="Times New Roman" panose="02020603050405020304" pitchFamily="18" charset="0"/>
                <a:cs typeface="Times New Roman" panose="02020603050405020304" pitchFamily="18" charset="0"/>
              </a:rPr>
              <a:t>Корбутяк С.М.</a:t>
            </a:r>
          </a:p>
        </p:txBody>
      </p:sp>
      <p:sp>
        <p:nvSpPr>
          <p:cNvPr id="15" name="TextBox 14"/>
          <p:cNvSpPr txBox="1"/>
          <p:nvPr/>
        </p:nvSpPr>
        <p:spPr>
          <a:xfrm>
            <a:off x="2936807" y="6977795"/>
            <a:ext cx="1547682" cy="923330"/>
          </a:xfrm>
          <a:prstGeom prst="rect">
            <a:avLst/>
          </a:prstGeom>
          <a:noFill/>
        </p:spPr>
        <p:txBody>
          <a:bodyPr wrap="square" rtlCol="0">
            <a:spAutoFit/>
          </a:bodyPr>
          <a:lstStyle/>
          <a:p>
            <a:pPr algn="ctr"/>
            <a:r>
              <a:rPr lang="uk-UA" dirty="0">
                <a:solidFill>
                  <a:schemeClr val="bg1"/>
                </a:solidFill>
                <a:latin typeface="Times New Roman" panose="02020603050405020304" pitchFamily="18" charset="0"/>
                <a:cs typeface="Times New Roman" panose="02020603050405020304" pitchFamily="18" charset="0"/>
              </a:rPr>
              <a:t>Фахівець з ОП</a:t>
            </a:r>
          </a:p>
          <a:p>
            <a:pPr algn="ctr"/>
            <a:r>
              <a:rPr lang="uk-UA" dirty="0">
                <a:solidFill>
                  <a:schemeClr val="bg1"/>
                </a:solidFill>
                <a:latin typeface="Times New Roman" panose="02020603050405020304" pitchFamily="18" charset="0"/>
                <a:cs typeface="Times New Roman" panose="02020603050405020304" pitchFamily="18" charset="0"/>
              </a:rPr>
              <a:t>Сичикова Г.Б.</a:t>
            </a:r>
          </a:p>
        </p:txBody>
      </p:sp>
      <p:sp>
        <p:nvSpPr>
          <p:cNvPr id="16" name="TextBox 15"/>
          <p:cNvSpPr txBox="1"/>
          <p:nvPr/>
        </p:nvSpPr>
        <p:spPr>
          <a:xfrm>
            <a:off x="4778201" y="6977795"/>
            <a:ext cx="1719227" cy="923330"/>
          </a:xfrm>
          <a:prstGeom prst="rect">
            <a:avLst/>
          </a:prstGeom>
          <a:noFill/>
        </p:spPr>
        <p:txBody>
          <a:bodyPr wrap="square" rtlCol="0">
            <a:spAutoFit/>
          </a:bodyPr>
          <a:lstStyle/>
          <a:p>
            <a:pPr algn="ctr"/>
            <a:r>
              <a:rPr lang="uk-UA" dirty="0">
                <a:solidFill>
                  <a:schemeClr val="bg1"/>
                </a:solidFill>
                <a:latin typeface="Times New Roman" panose="02020603050405020304" pitchFamily="18" charset="0"/>
                <a:cs typeface="Times New Roman" panose="02020603050405020304" pitchFamily="18" charset="0"/>
              </a:rPr>
              <a:t>Завідувач господарством</a:t>
            </a:r>
          </a:p>
          <a:p>
            <a:pPr algn="ctr"/>
            <a:r>
              <a:rPr lang="uk-UA" dirty="0">
                <a:solidFill>
                  <a:schemeClr val="bg1"/>
                </a:solidFill>
                <a:latin typeface="Times New Roman" panose="02020603050405020304" pitchFamily="18" charset="0"/>
                <a:cs typeface="Times New Roman" panose="02020603050405020304" pitchFamily="18" charset="0"/>
              </a:rPr>
              <a:t>Романюк Е.І.</a:t>
            </a:r>
          </a:p>
        </p:txBody>
      </p:sp>
    </p:spTree>
    <p:extLst>
      <p:ext uri="{BB962C8B-B14F-4D97-AF65-F5344CB8AC3E}">
        <p14:creationId xmlns:p14="http://schemas.microsoft.com/office/powerpoint/2010/main" val="103331258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47554" y="4644398"/>
            <a:ext cx="2906134" cy="3953916"/>
          </a:xfrm>
          <a:prstGeom prst="rect">
            <a:avLst/>
          </a:prstGeom>
        </p:spPr>
      </p:pic>
      <p:pic>
        <p:nvPicPr>
          <p:cNvPr id="3" name="Рисунок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81500" y="748886"/>
            <a:ext cx="2072188" cy="2033179"/>
          </a:xfrm>
          <a:prstGeom prst="rect">
            <a:avLst/>
          </a:prstGeom>
        </p:spPr>
      </p:pic>
      <p:pic>
        <p:nvPicPr>
          <p:cNvPr id="4" name="Рисунок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6601" y="5584781"/>
            <a:ext cx="2101575" cy="2073150"/>
          </a:xfrm>
          <a:prstGeom prst="rect">
            <a:avLst/>
          </a:prstGeom>
        </p:spPr>
      </p:pic>
      <p:pic>
        <p:nvPicPr>
          <p:cNvPr id="5" name="Рисунок 4"/>
          <p:cNvPicPr>
            <a:picLocks noChangeAspect="1"/>
          </p:cNvPicPr>
          <p:nvPr/>
        </p:nvPicPr>
        <p:blipFill>
          <a:blip r:embed="rId5">
            <a:extLst>
              <a:ext uri="{28A0092B-C50C-407E-A947-70E740481C1C}">
                <a14:useLocalDpi xmlns:a14="http://schemas.microsoft.com/office/drawing/2010/main" val="0"/>
              </a:ext>
            </a:extLst>
          </a:blip>
          <a:srcRect r="13504"/>
          <a:stretch/>
        </p:blipFill>
        <p:spPr>
          <a:xfrm>
            <a:off x="736601" y="456786"/>
            <a:ext cx="3024688" cy="3953916"/>
          </a:xfrm>
          <a:prstGeom prst="rect">
            <a:avLst/>
          </a:prstGeom>
        </p:spPr>
      </p:pic>
    </p:spTree>
    <p:extLst>
      <p:ext uri="{BB962C8B-B14F-4D97-AF65-F5344CB8AC3E}">
        <p14:creationId xmlns:p14="http://schemas.microsoft.com/office/powerpoint/2010/main" val="73476748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828801" y="448823"/>
            <a:ext cx="3448595" cy="707886"/>
          </a:xfrm>
          <a:prstGeom prst="rect">
            <a:avLst/>
          </a:prstGeom>
          <a:noFill/>
        </p:spPr>
        <p:txBody>
          <a:bodyPr wrap="square" rtlCol="0">
            <a:spAutoFit/>
          </a:bodyPr>
          <a:lstStyle/>
          <a:p>
            <a:pPr algn="ctr"/>
            <a:r>
              <a:rPr lang="uk-UA" sz="2000" b="1" i="1" dirty="0">
                <a:solidFill>
                  <a:schemeClr val="bg1"/>
                </a:solidFill>
                <a:latin typeface="Times New Roman" panose="02020603050405020304" pitchFamily="18" charset="0"/>
                <a:cs typeface="Times New Roman" panose="02020603050405020304" pitchFamily="18" charset="0"/>
              </a:rPr>
              <a:t>Правильне харчування – основа здоров’я</a:t>
            </a:r>
            <a:endParaRPr lang="uk-UA" sz="2000" dirty="0">
              <a:solidFill>
                <a:schemeClr val="bg1"/>
              </a:solidFill>
            </a:endParaRPr>
          </a:p>
        </p:txBody>
      </p:sp>
      <p:pic>
        <p:nvPicPr>
          <p:cNvPr id="3" name="Объект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7497" y="1405777"/>
            <a:ext cx="2895600" cy="2988423"/>
          </a:xfrm>
          <a:prstGeom prst="rect">
            <a:avLst/>
          </a:prstGeom>
        </p:spPr>
      </p:pic>
      <p:pic>
        <p:nvPicPr>
          <p:cNvPr id="4" name="Рисунок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7497" y="5359400"/>
            <a:ext cx="2895601" cy="3037411"/>
          </a:xfrm>
          <a:prstGeom prst="rect">
            <a:avLst/>
          </a:prstGeom>
        </p:spPr>
      </p:pic>
      <p:pic>
        <p:nvPicPr>
          <p:cNvPr id="5" name="Рисунок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78019" y="3346509"/>
            <a:ext cx="2895601" cy="2979202"/>
          </a:xfrm>
          <a:prstGeom prst="rect">
            <a:avLst/>
          </a:prstGeom>
        </p:spPr>
      </p:pic>
    </p:spTree>
    <p:extLst>
      <p:ext uri="{BB962C8B-B14F-4D97-AF65-F5344CB8AC3E}">
        <p14:creationId xmlns:p14="http://schemas.microsoft.com/office/powerpoint/2010/main" val="284095867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473116" y="431164"/>
            <a:ext cx="3911768" cy="707886"/>
          </a:xfrm>
          <a:prstGeom prst="rect">
            <a:avLst/>
          </a:prstGeom>
          <a:noFill/>
        </p:spPr>
        <p:txBody>
          <a:bodyPr wrap="square" rtlCol="0">
            <a:spAutoFit/>
          </a:bodyPr>
          <a:lstStyle/>
          <a:p>
            <a:pPr algn="ctr"/>
            <a:r>
              <a:rPr lang="uk-UA" sz="2000" b="1" i="1" dirty="0">
                <a:solidFill>
                  <a:schemeClr val="bg1"/>
                </a:solidFill>
                <a:latin typeface="Times New Roman" panose="02020603050405020304" pitchFamily="18" charset="0"/>
                <a:cs typeface="Times New Roman" panose="02020603050405020304" pitchFamily="18" charset="0"/>
              </a:rPr>
              <a:t>Виховні заходи  з безпеки дорожнього руху</a:t>
            </a:r>
          </a:p>
        </p:txBody>
      </p:sp>
      <p:sp>
        <p:nvSpPr>
          <p:cNvPr id="3" name="TextBox 2"/>
          <p:cNvSpPr txBox="1"/>
          <p:nvPr/>
        </p:nvSpPr>
        <p:spPr>
          <a:xfrm>
            <a:off x="736600" y="1463843"/>
            <a:ext cx="5753100" cy="4278094"/>
          </a:xfrm>
          <a:prstGeom prst="rect">
            <a:avLst/>
          </a:prstGeom>
          <a:noFill/>
        </p:spPr>
        <p:txBody>
          <a:bodyPr wrap="square" rtlCol="0">
            <a:spAutoFit/>
          </a:bodyPr>
          <a:lstStyle/>
          <a:p>
            <a:pPr indent="457200" algn="just"/>
            <a:r>
              <a:rPr lang="uk-UA" sz="1700" dirty="0">
                <a:solidFill>
                  <a:schemeClr val="bg1"/>
                </a:solidFill>
                <a:latin typeface="Times New Roman" panose="02020603050405020304" pitchFamily="18" charset="0"/>
                <a:cs typeface="Times New Roman" panose="02020603050405020304" pitchFamily="18" charset="0"/>
              </a:rPr>
              <a:t>З метою підвищення обізнаності учнів про правила поведінки на дорогах, важливість дотримання  ПДР та   попередження дитячого дорожньо-транспортного травматизму в гімназії систематично проводяться відповідні заходи. В рамка заходів були проведенні:</a:t>
            </a:r>
          </a:p>
          <a:p>
            <a:pPr indent="457200" algn="just">
              <a:buFont typeface="Arial" panose="020B0604020202020204" pitchFamily="34" charset="0"/>
              <a:buChar char="•"/>
            </a:pPr>
            <a:r>
              <a:rPr lang="uk-UA" sz="1700" dirty="0">
                <a:solidFill>
                  <a:schemeClr val="bg1"/>
                </a:solidFill>
                <a:latin typeface="Times New Roman" panose="02020603050405020304" pitchFamily="18" charset="0"/>
                <a:cs typeface="Times New Roman" panose="02020603050405020304" pitchFamily="18" charset="0"/>
              </a:rPr>
              <a:t>Єдиний урок з безпеки дорожнього руху «Безпечна країна», «Знай та вивчай правила дорожнього руху»;</a:t>
            </a:r>
          </a:p>
          <a:p>
            <a:pPr indent="457200" algn="just">
              <a:buFont typeface="Arial" panose="020B0604020202020204" pitchFamily="34" charset="0"/>
              <a:buChar char="•"/>
            </a:pPr>
            <a:r>
              <a:rPr lang="uk-UA" sz="1700" dirty="0">
                <a:solidFill>
                  <a:schemeClr val="bg1"/>
                </a:solidFill>
                <a:latin typeface="Times New Roman" panose="02020603050405020304" pitchFamily="18" charset="0"/>
                <a:cs typeface="Times New Roman" panose="02020603050405020304" pitchFamily="18" charset="0"/>
              </a:rPr>
              <a:t>вікторини;</a:t>
            </a:r>
          </a:p>
          <a:p>
            <a:pPr indent="457200" algn="just">
              <a:buFont typeface="Arial" panose="020B0604020202020204" pitchFamily="34" charset="0"/>
              <a:buChar char="•"/>
            </a:pPr>
            <a:r>
              <a:rPr lang="uk-UA" sz="1700" dirty="0">
                <a:solidFill>
                  <a:schemeClr val="bg1"/>
                </a:solidFill>
                <a:latin typeface="Times New Roman" panose="02020603050405020304" pitchFamily="18" charset="0"/>
                <a:cs typeface="Times New Roman" panose="02020603050405020304" pitchFamily="18" charset="0"/>
              </a:rPr>
              <a:t>виставка малюнків та фотографій;</a:t>
            </a:r>
          </a:p>
          <a:p>
            <a:pPr indent="457200" algn="just">
              <a:buFont typeface="Arial" panose="020B0604020202020204" pitchFamily="34" charset="0"/>
              <a:buChar char="•"/>
            </a:pPr>
            <a:r>
              <a:rPr lang="uk-UA" sz="1700" dirty="0">
                <a:solidFill>
                  <a:schemeClr val="bg1"/>
                </a:solidFill>
                <a:latin typeface="Times New Roman" panose="02020603050405020304" pitchFamily="18" charset="0"/>
                <a:cs typeface="Times New Roman" panose="02020603050405020304" pitchFamily="18" charset="0"/>
              </a:rPr>
              <a:t>виставка літератури;</a:t>
            </a:r>
          </a:p>
          <a:p>
            <a:pPr indent="457200" algn="just">
              <a:buFont typeface="Arial" panose="020B0604020202020204" pitchFamily="34" charset="0"/>
              <a:buChar char="•"/>
            </a:pPr>
            <a:r>
              <a:rPr lang="uk-UA" sz="1700" dirty="0">
                <a:solidFill>
                  <a:schemeClr val="bg1"/>
                </a:solidFill>
                <a:latin typeface="Times New Roman" panose="02020603050405020304" pitchFamily="18" charset="0"/>
                <a:cs typeface="Times New Roman" panose="02020603050405020304" pitchFamily="18" charset="0"/>
              </a:rPr>
              <a:t>відкриті виховні заходи;</a:t>
            </a:r>
          </a:p>
          <a:p>
            <a:pPr indent="457200" algn="just">
              <a:buFont typeface="Arial" panose="020B0604020202020204" pitchFamily="34" charset="0"/>
              <a:buChar char="•"/>
            </a:pPr>
            <a:r>
              <a:rPr lang="uk-UA" sz="1700" dirty="0">
                <a:solidFill>
                  <a:schemeClr val="bg1"/>
                </a:solidFill>
                <a:latin typeface="Times New Roman" panose="02020603050405020304" pitchFamily="18" charset="0"/>
                <a:cs typeface="Times New Roman" panose="02020603050405020304" pitchFamily="18" charset="0"/>
              </a:rPr>
              <a:t>загальношкільне тренування учасників освітнього процесу щодо дій у разі сигналу «Повітряна тривога»;</a:t>
            </a:r>
          </a:p>
          <a:p>
            <a:pPr indent="457200" algn="just">
              <a:buFont typeface="Arial" panose="020B0604020202020204" pitchFamily="34" charset="0"/>
              <a:buChar char="•"/>
            </a:pPr>
            <a:r>
              <a:rPr lang="uk-UA" sz="1700" dirty="0">
                <a:solidFill>
                  <a:schemeClr val="bg1"/>
                </a:solidFill>
                <a:latin typeface="Times New Roman" panose="02020603050405020304" pitchFamily="18" charset="0"/>
                <a:cs typeface="Times New Roman" panose="02020603050405020304" pitchFamily="18" charset="0"/>
              </a:rPr>
              <a:t>зустрічі учнів з офіцером служби освітньої безпеки «Мій друг-безпечний рух».</a:t>
            </a:r>
          </a:p>
          <a:p>
            <a:pPr indent="457200" algn="just"/>
            <a:endParaRPr lang="uk-UA" sz="1700" dirty="0">
              <a:solidFill>
                <a:schemeClr val="bg1"/>
              </a:solidFill>
              <a:latin typeface="Times New Roman" panose="02020603050405020304" pitchFamily="18" charset="0"/>
              <a:cs typeface="Times New Roman" panose="02020603050405020304" pitchFamily="18" charset="0"/>
            </a:endParaRPr>
          </a:p>
        </p:txBody>
      </p:sp>
      <p:pic>
        <p:nvPicPr>
          <p:cNvPr id="4" name="Рисунок 3" descr="C:\Users\Anya\Desktop\466981151_1064716158779649_7133025451135211840_n.jpg"/>
          <p:cNvPicPr/>
          <p:nvPr/>
        </p:nvPicPr>
        <p:blipFill>
          <a:blip r:embed="rId2">
            <a:extLst>
              <a:ext uri="{28A0092B-C50C-407E-A947-70E740481C1C}">
                <a14:useLocalDpi xmlns:a14="http://schemas.microsoft.com/office/drawing/2010/main" val="0"/>
              </a:ext>
            </a:extLst>
          </a:blip>
          <a:srcRect/>
          <a:stretch>
            <a:fillRect/>
          </a:stretch>
        </p:blipFill>
        <p:spPr bwMode="auto">
          <a:xfrm>
            <a:off x="1890269" y="5879097"/>
            <a:ext cx="3809491" cy="2304783"/>
          </a:xfrm>
          <a:prstGeom prst="rect">
            <a:avLst/>
          </a:prstGeom>
          <a:noFill/>
          <a:ln>
            <a:noFill/>
          </a:ln>
        </p:spPr>
      </p:pic>
    </p:spTree>
    <p:extLst>
      <p:ext uri="{BB962C8B-B14F-4D97-AF65-F5344CB8AC3E}">
        <p14:creationId xmlns:p14="http://schemas.microsoft.com/office/powerpoint/2010/main" val="405796754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75364" y="556805"/>
            <a:ext cx="2739736" cy="3662499"/>
          </a:xfrm>
          <a:prstGeom prst="rect">
            <a:avLst/>
          </a:prstGeom>
        </p:spPr>
      </p:pic>
      <p:pic>
        <p:nvPicPr>
          <p:cNvPr id="4" name="Рисунок 3" descr="C:\Users\Anya\Desktop\461173913_884885057036854_7553495046284204327_n.jpg"/>
          <p:cNvPicPr/>
          <p:nvPr/>
        </p:nvPicPr>
        <p:blipFill>
          <a:blip r:embed="rId3">
            <a:extLst>
              <a:ext uri="{28A0092B-C50C-407E-A947-70E740481C1C}">
                <a14:useLocalDpi xmlns:a14="http://schemas.microsoft.com/office/drawing/2010/main" val="0"/>
              </a:ext>
            </a:extLst>
          </a:blip>
          <a:srcRect/>
          <a:stretch>
            <a:fillRect/>
          </a:stretch>
        </p:blipFill>
        <p:spPr bwMode="auto">
          <a:xfrm>
            <a:off x="1231900" y="4802234"/>
            <a:ext cx="4775200" cy="3503566"/>
          </a:xfrm>
          <a:prstGeom prst="rect">
            <a:avLst/>
          </a:prstGeom>
          <a:noFill/>
          <a:ln>
            <a:noFill/>
          </a:ln>
        </p:spPr>
      </p:pic>
      <p:pic>
        <p:nvPicPr>
          <p:cNvPr id="5" name="Рисунок 4" descr="C:\Users\Anya\Desktop\461401004_884884583703568_3239574081253446157_n.jpg"/>
          <p:cNvPicPr/>
          <p:nvPr/>
        </p:nvPicPr>
        <p:blipFill>
          <a:blip r:embed="rId4">
            <a:extLst>
              <a:ext uri="{28A0092B-C50C-407E-A947-70E740481C1C}">
                <a14:useLocalDpi xmlns:a14="http://schemas.microsoft.com/office/drawing/2010/main" val="0"/>
              </a:ext>
            </a:extLst>
          </a:blip>
          <a:srcRect/>
          <a:stretch>
            <a:fillRect/>
          </a:stretch>
        </p:blipFill>
        <p:spPr bwMode="auto">
          <a:xfrm>
            <a:off x="745990" y="556806"/>
            <a:ext cx="2739736" cy="3662499"/>
          </a:xfrm>
          <a:prstGeom prst="rect">
            <a:avLst/>
          </a:prstGeom>
          <a:noFill/>
          <a:ln>
            <a:noFill/>
          </a:ln>
        </p:spPr>
      </p:pic>
    </p:spTree>
    <p:extLst>
      <p:ext uri="{BB962C8B-B14F-4D97-AF65-F5344CB8AC3E}">
        <p14:creationId xmlns:p14="http://schemas.microsoft.com/office/powerpoint/2010/main" val="307993941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09461" y="293787"/>
            <a:ext cx="3580147" cy="707886"/>
          </a:xfrm>
          <a:prstGeom prst="rect">
            <a:avLst/>
          </a:prstGeom>
          <a:noFill/>
        </p:spPr>
        <p:txBody>
          <a:bodyPr wrap="square" rtlCol="0">
            <a:spAutoFit/>
          </a:bodyPr>
          <a:lstStyle/>
          <a:p>
            <a:pPr algn="ctr"/>
            <a:r>
              <a:rPr lang="uk-UA" sz="2000" b="1" i="1" dirty="0">
                <a:solidFill>
                  <a:schemeClr val="bg1"/>
                </a:solidFill>
                <a:latin typeface="Times New Roman" panose="02020603050405020304" pitchFamily="18" charset="0"/>
                <a:cs typeface="Times New Roman" panose="02020603050405020304" pitchFamily="18" charset="0"/>
              </a:rPr>
              <a:t>Виховні заходи  з пожежної безпеки </a:t>
            </a:r>
          </a:p>
        </p:txBody>
      </p:sp>
      <p:sp>
        <p:nvSpPr>
          <p:cNvPr id="4" name="TextBox 3"/>
          <p:cNvSpPr txBox="1"/>
          <p:nvPr/>
        </p:nvSpPr>
        <p:spPr>
          <a:xfrm>
            <a:off x="618703" y="940118"/>
            <a:ext cx="5813509" cy="4801314"/>
          </a:xfrm>
          <a:prstGeom prst="rect">
            <a:avLst/>
          </a:prstGeom>
          <a:noFill/>
        </p:spPr>
        <p:txBody>
          <a:bodyPr wrap="square" rtlCol="0">
            <a:spAutoFit/>
          </a:bodyPr>
          <a:lstStyle/>
          <a:p>
            <a:pPr indent="457200" algn="just"/>
            <a:r>
              <a:rPr lang="uk-UA" sz="1700" dirty="0">
                <a:solidFill>
                  <a:schemeClr val="bg1"/>
                </a:solidFill>
                <a:latin typeface="Times New Roman" panose="02020603050405020304" pitchFamily="18" charset="0"/>
                <a:cs typeface="Times New Roman" panose="02020603050405020304" pitchFamily="18" charset="0"/>
              </a:rPr>
              <a:t>Протягом 2024 року велика увага приділялася пожежній безпеці. В гімназії були проведені виховні заходи, спрямовані на підвищення обізнаності всіх учасників освітнього процесу щодо правил пожежної безпеки, а саме:</a:t>
            </a:r>
          </a:p>
          <a:p>
            <a:pPr indent="457200" algn="just">
              <a:buFont typeface="Arial" panose="020B0604020202020204" pitchFamily="34" charset="0"/>
              <a:buChar char="•"/>
            </a:pPr>
            <a:r>
              <a:rPr lang="uk-UA" sz="1700" dirty="0">
                <a:solidFill>
                  <a:schemeClr val="bg1"/>
                </a:solidFill>
                <a:latin typeface="Times New Roman" panose="02020603050405020304" pitchFamily="18" charset="0"/>
                <a:cs typeface="Times New Roman" panose="02020603050405020304" pitchFamily="18" charset="0"/>
              </a:rPr>
              <a:t>години спілкування;</a:t>
            </a:r>
          </a:p>
          <a:p>
            <a:pPr indent="457200" algn="just">
              <a:buFont typeface="Arial" panose="020B0604020202020204" pitchFamily="34" charset="0"/>
              <a:buChar char="•"/>
            </a:pPr>
            <a:r>
              <a:rPr lang="uk-UA" sz="1700" dirty="0">
                <a:solidFill>
                  <a:schemeClr val="bg1"/>
                </a:solidFill>
                <a:latin typeface="Times New Roman" panose="02020603050405020304" pitchFamily="18" charset="0"/>
                <a:cs typeface="Times New Roman" panose="02020603050405020304" pitchFamily="18" charset="0"/>
              </a:rPr>
              <a:t>екскурсії до пожежної частини;</a:t>
            </a:r>
          </a:p>
          <a:p>
            <a:pPr indent="457200" algn="just">
              <a:buFont typeface="Arial" panose="020B0604020202020204" pitchFamily="34" charset="0"/>
              <a:buChar char="•"/>
            </a:pPr>
            <a:r>
              <a:rPr lang="uk-UA" sz="1700" dirty="0">
                <a:solidFill>
                  <a:schemeClr val="bg1"/>
                </a:solidFill>
                <a:latin typeface="Times New Roman" panose="02020603050405020304" pitchFamily="18" charset="0"/>
                <a:cs typeface="Times New Roman" panose="02020603050405020304" pitchFamily="18" charset="0"/>
              </a:rPr>
              <a:t>екскурсії до музею пожежної справи Управління ДСНС України;</a:t>
            </a:r>
          </a:p>
          <a:p>
            <a:pPr indent="457200" algn="just">
              <a:buFont typeface="Arial" panose="020B0604020202020204" pitchFamily="34" charset="0"/>
              <a:buChar char="•"/>
            </a:pPr>
            <a:r>
              <a:rPr lang="uk-UA" sz="1700" dirty="0">
                <a:solidFill>
                  <a:schemeClr val="bg1"/>
                </a:solidFill>
                <a:latin typeface="Times New Roman" panose="02020603050405020304" pitchFamily="18" charset="0"/>
                <a:cs typeface="Times New Roman" panose="02020603050405020304" pitchFamily="18" charset="0"/>
              </a:rPr>
              <a:t>виставка малюнків;</a:t>
            </a:r>
          </a:p>
          <a:p>
            <a:pPr indent="457200" algn="just">
              <a:buFont typeface="Arial" panose="020B0604020202020204" pitchFamily="34" charset="0"/>
              <a:buChar char="•"/>
            </a:pPr>
            <a:r>
              <a:rPr lang="uk-UA" sz="1700" dirty="0">
                <a:solidFill>
                  <a:schemeClr val="bg1"/>
                </a:solidFill>
                <a:latin typeface="Times New Roman" panose="02020603050405020304" pitchFamily="18" charset="0"/>
                <a:cs typeface="Times New Roman" panose="02020603050405020304" pitchFamily="18" charset="0"/>
              </a:rPr>
              <a:t>виставка літератури у бібліотеці гімназії.</a:t>
            </a:r>
          </a:p>
          <a:p>
            <a:pPr indent="457200" algn="just"/>
            <a:r>
              <a:rPr lang="uk-UA" sz="1700" dirty="0">
                <a:solidFill>
                  <a:schemeClr val="bg1"/>
                </a:solidFill>
                <a:latin typeface="Times New Roman" panose="02020603050405020304" pitchFamily="18" charset="0"/>
                <a:cs typeface="Times New Roman" panose="02020603050405020304" pitchFamily="18" charset="0"/>
              </a:rPr>
              <a:t>Під час заходів учні:</a:t>
            </a:r>
          </a:p>
          <a:p>
            <a:pPr indent="457200" algn="just">
              <a:buFont typeface="Arial" panose="020B0604020202020204" pitchFamily="34" charset="0"/>
              <a:buChar char="•"/>
            </a:pPr>
            <a:r>
              <a:rPr lang="uk-UA" sz="1700" dirty="0">
                <a:solidFill>
                  <a:schemeClr val="bg1"/>
                </a:solidFill>
                <a:latin typeface="Times New Roman" panose="02020603050405020304" pitchFamily="18" charset="0"/>
                <a:cs typeface="Times New Roman" panose="02020603050405020304" pitchFamily="18" charset="0"/>
              </a:rPr>
              <a:t>ознайомлювалися з основними правилами поводження під час пожежі;</a:t>
            </a:r>
          </a:p>
          <a:p>
            <a:pPr indent="457200" algn="just">
              <a:buFont typeface="Arial" panose="020B0604020202020204" pitchFamily="34" charset="0"/>
              <a:buChar char="•"/>
            </a:pPr>
            <a:r>
              <a:rPr lang="uk-UA" sz="1700" dirty="0">
                <a:solidFill>
                  <a:schemeClr val="bg1"/>
                </a:solidFill>
                <a:latin typeface="Times New Roman" panose="02020603050405020304" pitchFamily="18" charset="0"/>
                <a:cs typeface="Times New Roman" panose="02020603050405020304" pitchFamily="18" charset="0"/>
              </a:rPr>
              <a:t>вчилися правильно діяти у надзвичайних ситуаціях;</a:t>
            </a:r>
          </a:p>
          <a:p>
            <a:pPr indent="457200" algn="just">
              <a:buFont typeface="Arial" panose="020B0604020202020204" pitchFamily="34" charset="0"/>
              <a:buChar char="•"/>
            </a:pPr>
            <a:r>
              <a:rPr lang="uk-UA" sz="1700" dirty="0">
                <a:solidFill>
                  <a:schemeClr val="bg1"/>
                </a:solidFill>
                <a:latin typeface="Times New Roman" panose="02020603050405020304" pitchFamily="18" charset="0"/>
                <a:cs typeface="Times New Roman" panose="02020603050405020304" pitchFamily="18" charset="0"/>
              </a:rPr>
              <a:t>брали участь у практичних заняттях із використання вогнегасника;</a:t>
            </a:r>
          </a:p>
          <a:p>
            <a:pPr indent="457200" algn="just">
              <a:buFont typeface="Arial" panose="020B0604020202020204" pitchFamily="34" charset="0"/>
              <a:buChar char="•"/>
            </a:pPr>
            <a:r>
              <a:rPr lang="uk-UA" sz="1700" dirty="0">
                <a:solidFill>
                  <a:schemeClr val="bg1"/>
                </a:solidFill>
                <a:latin typeface="Times New Roman" panose="02020603050405020304" pitchFamily="18" charset="0"/>
                <a:cs typeface="Times New Roman" panose="02020603050405020304" pitchFamily="18" charset="0"/>
              </a:rPr>
              <a:t>переглядали навчальні відео про роботу рятувальників.</a:t>
            </a:r>
          </a:p>
          <a:p>
            <a:pPr indent="457200" algn="just"/>
            <a:endParaRPr lang="uk-UA" sz="1700" dirty="0">
              <a:latin typeface="Times New Roman" panose="02020603050405020304" pitchFamily="18" charset="0"/>
              <a:cs typeface="Times New Roman" panose="02020603050405020304" pitchFamily="18" charset="0"/>
            </a:endParaRPr>
          </a:p>
        </p:txBody>
      </p:sp>
      <p:pic>
        <p:nvPicPr>
          <p:cNvPr id="3" name="Рисунок 2" descr="C:\Users\Anya\Desktop\461322538_1029284818989450_7854013807879169777_n.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23900" y="5741432"/>
            <a:ext cx="5613400" cy="2661001"/>
          </a:xfrm>
          <a:prstGeom prst="rect">
            <a:avLst/>
          </a:prstGeom>
          <a:noFill/>
          <a:ln>
            <a:noFill/>
          </a:ln>
        </p:spPr>
      </p:pic>
    </p:spTree>
    <p:extLst>
      <p:ext uri="{BB962C8B-B14F-4D97-AF65-F5344CB8AC3E}">
        <p14:creationId xmlns:p14="http://schemas.microsoft.com/office/powerpoint/2010/main" val="6851599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descr="C:\Users\Anya\Desktop\461320346_1029285392322726_7234819350271853401_n.jpg"/>
          <p:cNvPicPr/>
          <p:nvPr/>
        </p:nvPicPr>
        <p:blipFill>
          <a:blip r:embed="rId2">
            <a:extLst>
              <a:ext uri="{28A0092B-C50C-407E-A947-70E740481C1C}">
                <a14:useLocalDpi xmlns:a14="http://schemas.microsoft.com/office/drawing/2010/main" val="0"/>
              </a:ext>
            </a:extLst>
          </a:blip>
          <a:srcRect/>
          <a:stretch>
            <a:fillRect/>
          </a:stretch>
        </p:blipFill>
        <p:spPr bwMode="auto">
          <a:xfrm>
            <a:off x="758072" y="444504"/>
            <a:ext cx="3632200" cy="4533896"/>
          </a:xfrm>
          <a:prstGeom prst="rect">
            <a:avLst/>
          </a:prstGeom>
          <a:noFill/>
          <a:ln>
            <a:noFill/>
          </a:ln>
        </p:spPr>
      </p:pic>
      <p:pic>
        <p:nvPicPr>
          <p:cNvPr id="4" name="Рисунок 3" descr="C:\Users\Anya\Desktop\461317346_1029285472322718_7109225895926299199_n.jpg"/>
          <p:cNvPicPr/>
          <p:nvPr/>
        </p:nvPicPr>
        <p:blipFill>
          <a:blip r:embed="rId3">
            <a:extLst>
              <a:ext uri="{28A0092B-C50C-407E-A947-70E740481C1C}">
                <a14:useLocalDpi xmlns:a14="http://schemas.microsoft.com/office/drawing/2010/main" val="0"/>
              </a:ext>
            </a:extLst>
          </a:blip>
          <a:srcRect/>
          <a:stretch>
            <a:fillRect/>
          </a:stretch>
        </p:blipFill>
        <p:spPr bwMode="auto">
          <a:xfrm>
            <a:off x="2857500" y="4394200"/>
            <a:ext cx="3632200" cy="4254504"/>
          </a:xfrm>
          <a:prstGeom prst="rect">
            <a:avLst/>
          </a:prstGeom>
          <a:noFill/>
          <a:ln>
            <a:noFill/>
          </a:ln>
        </p:spPr>
      </p:pic>
    </p:spTree>
    <p:extLst>
      <p:ext uri="{BB962C8B-B14F-4D97-AF65-F5344CB8AC3E}">
        <p14:creationId xmlns:p14="http://schemas.microsoft.com/office/powerpoint/2010/main" val="419386246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42632" y="449596"/>
            <a:ext cx="4128335" cy="707886"/>
          </a:xfrm>
          <a:prstGeom prst="rect">
            <a:avLst/>
          </a:prstGeom>
          <a:noFill/>
        </p:spPr>
        <p:txBody>
          <a:bodyPr wrap="square" rtlCol="0">
            <a:spAutoFit/>
          </a:bodyPr>
          <a:lstStyle/>
          <a:p>
            <a:pPr algn="ctr"/>
            <a:r>
              <a:rPr lang="uk-UA" sz="2000" b="1" i="1" dirty="0">
                <a:solidFill>
                  <a:schemeClr val="bg1"/>
                </a:solidFill>
                <a:latin typeface="Times New Roman" panose="02020603050405020304" pitchFamily="18" charset="0"/>
                <a:cs typeface="Times New Roman" panose="02020603050405020304" pitchFamily="18" charset="0"/>
              </a:rPr>
              <a:t>Виховні заходи </a:t>
            </a:r>
          </a:p>
          <a:p>
            <a:pPr algn="ctr"/>
            <a:r>
              <a:rPr lang="uk-UA" sz="2000" b="1" i="1" dirty="0">
                <a:solidFill>
                  <a:schemeClr val="bg1"/>
                </a:solidFill>
                <a:latin typeface="Times New Roman" panose="02020603050405020304" pitchFamily="18" charset="0"/>
                <a:cs typeface="Times New Roman" panose="02020603050405020304" pitchFamily="18" charset="0"/>
              </a:rPr>
              <a:t>до Дня Цивільного Захисту</a:t>
            </a:r>
          </a:p>
        </p:txBody>
      </p:sp>
      <p:sp>
        <p:nvSpPr>
          <p:cNvPr id="4" name="TextBox 3"/>
          <p:cNvSpPr txBox="1"/>
          <p:nvPr/>
        </p:nvSpPr>
        <p:spPr>
          <a:xfrm>
            <a:off x="736599" y="1271782"/>
            <a:ext cx="5740399" cy="5062924"/>
          </a:xfrm>
          <a:prstGeom prst="rect">
            <a:avLst/>
          </a:prstGeom>
          <a:noFill/>
        </p:spPr>
        <p:txBody>
          <a:bodyPr wrap="square" rtlCol="0">
            <a:spAutoFit/>
          </a:bodyPr>
          <a:lstStyle/>
          <a:p>
            <a:pPr indent="457200" algn="just"/>
            <a:r>
              <a:rPr lang="uk-UA" sz="1700" dirty="0">
                <a:solidFill>
                  <a:schemeClr val="bg1"/>
                </a:solidFill>
                <a:latin typeface="Times New Roman" panose="02020603050405020304" pitchFamily="18" charset="0"/>
                <a:cs typeface="Times New Roman" panose="02020603050405020304" pitchFamily="18" charset="0"/>
              </a:rPr>
              <a:t>До Дня цивільного захисту та об‘єктового тренування  в Чернівецькій гімназії № 11 були проведені наступні заходи:</a:t>
            </a:r>
          </a:p>
          <a:p>
            <a:pPr indent="457200" algn="just">
              <a:buFont typeface="Arial" panose="020B0604020202020204" pitchFamily="34" charset="0"/>
              <a:buChar char="•"/>
            </a:pPr>
            <a:r>
              <a:rPr lang="uk-UA" sz="1700" dirty="0">
                <a:solidFill>
                  <a:schemeClr val="bg1"/>
                </a:solidFill>
                <a:latin typeface="Times New Roman" panose="02020603050405020304" pitchFamily="18" charset="0"/>
                <a:cs typeface="Times New Roman" panose="02020603050405020304" pitchFamily="18" charset="0"/>
              </a:rPr>
              <a:t>виставка науково-популярної літератури;</a:t>
            </a:r>
          </a:p>
          <a:p>
            <a:pPr indent="457200" algn="just">
              <a:buFont typeface="Arial" panose="020B0604020202020204" pitchFamily="34" charset="0"/>
              <a:buChar char="•"/>
            </a:pPr>
            <a:r>
              <a:rPr lang="uk-UA" sz="1700" dirty="0">
                <a:solidFill>
                  <a:schemeClr val="bg1"/>
                </a:solidFill>
                <a:latin typeface="Times New Roman" panose="02020603050405020304" pitchFamily="18" charset="0"/>
                <a:cs typeface="Times New Roman" panose="02020603050405020304" pitchFamily="18" charset="0"/>
              </a:rPr>
              <a:t>години спілкування;</a:t>
            </a:r>
          </a:p>
          <a:p>
            <a:pPr indent="457200" algn="just">
              <a:buFont typeface="Arial" panose="020B0604020202020204" pitchFamily="34" charset="0"/>
              <a:buChar char="•"/>
            </a:pPr>
            <a:r>
              <a:rPr lang="uk-UA" sz="1700" dirty="0">
                <a:solidFill>
                  <a:schemeClr val="bg1"/>
                </a:solidFill>
                <a:latin typeface="Times New Roman" panose="02020603050405020304" pitchFamily="18" charset="0"/>
                <a:cs typeface="Times New Roman" panose="02020603050405020304" pitchFamily="18" charset="0"/>
              </a:rPr>
              <a:t>заняття-тренінги  вивчення правил особистої безпеки і психологічної готовності до небезпеки;</a:t>
            </a:r>
          </a:p>
          <a:p>
            <a:pPr indent="457200" algn="just">
              <a:buFont typeface="Arial" panose="020B0604020202020204" pitchFamily="34" charset="0"/>
              <a:buChar char="•"/>
            </a:pPr>
            <a:r>
              <a:rPr lang="uk-UA" sz="1700" dirty="0">
                <a:solidFill>
                  <a:schemeClr val="bg1"/>
                </a:solidFill>
                <a:latin typeface="Times New Roman" panose="02020603050405020304" pitchFamily="18" charset="0"/>
                <a:cs typeface="Times New Roman" panose="02020603050405020304" pitchFamily="18" charset="0"/>
              </a:rPr>
              <a:t>практичні заняття з мінної безпеки  з залученням представників ДСНС; </a:t>
            </a:r>
          </a:p>
          <a:p>
            <a:pPr indent="457200" algn="just">
              <a:buFont typeface="Arial" panose="020B0604020202020204" pitchFamily="34" charset="0"/>
              <a:buChar char="•"/>
            </a:pPr>
            <a:r>
              <a:rPr lang="uk-UA" sz="1700" dirty="0">
                <a:solidFill>
                  <a:schemeClr val="bg1"/>
                </a:solidFill>
                <a:latin typeface="Times New Roman" panose="02020603050405020304" pitchFamily="18" charset="0"/>
                <a:cs typeface="Times New Roman" panose="02020603050405020304" pitchFamily="18" charset="0"/>
              </a:rPr>
              <a:t>практичні заняття з домедичної допомоги при надзвичайних ситуаціях з залученням представників ДСНС;</a:t>
            </a:r>
          </a:p>
          <a:p>
            <a:pPr indent="457200" algn="just">
              <a:buFont typeface="Arial" panose="020B0604020202020204" pitchFamily="34" charset="0"/>
              <a:buChar char="•"/>
            </a:pPr>
            <a:r>
              <a:rPr lang="uk-UA" sz="1700" dirty="0">
                <a:solidFill>
                  <a:schemeClr val="bg1"/>
                </a:solidFill>
                <a:latin typeface="Times New Roman" panose="02020603050405020304" pitchFamily="18" charset="0"/>
                <a:cs typeface="Times New Roman" panose="02020603050405020304" pitchFamily="18" charset="0"/>
              </a:rPr>
              <a:t>об‘єктове тренування за сигналом оповіщення «Пожежна безпека»;</a:t>
            </a:r>
          </a:p>
          <a:p>
            <a:pPr indent="457200" algn="just">
              <a:buFont typeface="Arial" panose="020B0604020202020204" pitchFamily="34" charset="0"/>
              <a:buChar char="•"/>
            </a:pPr>
            <a:r>
              <a:rPr lang="uk-UA" sz="1700" dirty="0">
                <a:solidFill>
                  <a:schemeClr val="bg1"/>
                </a:solidFill>
                <a:latin typeface="Times New Roman" panose="02020603050405020304" pitchFamily="18" charset="0"/>
                <a:cs typeface="Times New Roman" panose="02020603050405020304" pitchFamily="18" charset="0"/>
              </a:rPr>
              <a:t>демонстрація обладнання з цивільного захисту;</a:t>
            </a:r>
          </a:p>
          <a:p>
            <a:pPr indent="457200" algn="just">
              <a:buFont typeface="Arial" panose="020B0604020202020204" pitchFamily="34" charset="0"/>
              <a:buChar char="•"/>
            </a:pPr>
            <a:r>
              <a:rPr lang="uk-UA" sz="1700" dirty="0">
                <a:solidFill>
                  <a:schemeClr val="bg1"/>
                </a:solidFill>
                <a:latin typeface="Times New Roman" panose="02020603050405020304" pitchFamily="18" charset="0"/>
                <a:cs typeface="Times New Roman" panose="02020603050405020304" pitchFamily="18" charset="0"/>
              </a:rPr>
              <a:t>відеозал для перегляду навчальних відео;</a:t>
            </a:r>
          </a:p>
          <a:p>
            <a:pPr indent="457200" algn="just">
              <a:buFont typeface="Arial" panose="020B0604020202020204" pitchFamily="34" charset="0"/>
              <a:buChar char="•"/>
            </a:pPr>
            <a:r>
              <a:rPr lang="uk-UA" sz="1700" dirty="0">
                <a:solidFill>
                  <a:schemeClr val="bg1"/>
                </a:solidFill>
                <a:latin typeface="Times New Roman" panose="02020603050405020304" pitchFamily="18" charset="0"/>
                <a:cs typeface="Times New Roman" panose="02020603050405020304" pitchFamily="18" charset="0"/>
              </a:rPr>
              <a:t>відвідування Класу безпеки;</a:t>
            </a:r>
          </a:p>
          <a:p>
            <a:pPr indent="457200" algn="just">
              <a:buFont typeface="Arial" panose="020B0604020202020204" pitchFamily="34" charset="0"/>
              <a:buChar char="•"/>
            </a:pPr>
            <a:r>
              <a:rPr lang="uk-UA" sz="1700" dirty="0">
                <a:solidFill>
                  <a:schemeClr val="bg1"/>
                </a:solidFill>
                <a:latin typeface="Times New Roman" panose="02020603050405020304" pitchFamily="18" charset="0"/>
                <a:cs typeface="Times New Roman" panose="02020603050405020304" pitchFamily="18" charset="0"/>
              </a:rPr>
              <a:t>конкурс постерів та малюнків «Надзвичайна ситуація очима дітей».</a:t>
            </a:r>
          </a:p>
        </p:txBody>
      </p:sp>
      <p:pic>
        <p:nvPicPr>
          <p:cNvPr id="5" name="Рисунок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98699" y="6313760"/>
            <a:ext cx="3022601" cy="2336151"/>
          </a:xfrm>
          <a:prstGeom prst="rect">
            <a:avLst/>
          </a:prstGeom>
        </p:spPr>
      </p:pic>
    </p:spTree>
    <p:extLst>
      <p:ext uri="{BB962C8B-B14F-4D97-AF65-F5344CB8AC3E}">
        <p14:creationId xmlns:p14="http://schemas.microsoft.com/office/powerpoint/2010/main" val="19003962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21099" y="4850090"/>
            <a:ext cx="2768600" cy="3570670"/>
          </a:xfrm>
          <a:prstGeom prst="rect">
            <a:avLst/>
          </a:prstGeom>
        </p:spPr>
      </p:pic>
      <p:pic>
        <p:nvPicPr>
          <p:cNvPr id="3" name="Рисунок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21100" y="425016"/>
            <a:ext cx="2768600" cy="3570670"/>
          </a:xfrm>
          <a:prstGeom prst="rect">
            <a:avLst/>
          </a:prstGeom>
        </p:spPr>
      </p:pic>
      <p:pic>
        <p:nvPicPr>
          <p:cNvPr id="4" name="Рисунок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5446" y="2906595"/>
            <a:ext cx="2653554" cy="3107813"/>
          </a:xfrm>
          <a:prstGeom prst="rect">
            <a:avLst/>
          </a:prstGeom>
        </p:spPr>
      </p:pic>
    </p:spTree>
    <p:extLst>
      <p:ext uri="{BB962C8B-B14F-4D97-AF65-F5344CB8AC3E}">
        <p14:creationId xmlns:p14="http://schemas.microsoft.com/office/powerpoint/2010/main" val="188931195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315349" y="567311"/>
            <a:ext cx="2098007" cy="707886"/>
          </a:xfrm>
          <a:prstGeom prst="rect">
            <a:avLst/>
          </a:prstGeom>
          <a:noFill/>
        </p:spPr>
        <p:txBody>
          <a:bodyPr wrap="square" rtlCol="0">
            <a:spAutoFit/>
          </a:bodyPr>
          <a:lstStyle/>
          <a:p>
            <a:pPr algn="ctr"/>
            <a:r>
              <a:rPr lang="uk-UA" sz="2000" b="1" i="1" dirty="0">
                <a:solidFill>
                  <a:schemeClr val="bg1"/>
                </a:solidFill>
                <a:latin typeface="Times New Roman" panose="02020603050405020304" pitchFamily="18" charset="0"/>
                <a:cs typeface="Times New Roman" panose="02020603050405020304" pitchFamily="18" charset="0"/>
              </a:rPr>
              <a:t>Ментальне здоров’я</a:t>
            </a:r>
          </a:p>
        </p:txBody>
      </p:sp>
      <p:sp>
        <p:nvSpPr>
          <p:cNvPr id="5" name="TextBox 4"/>
          <p:cNvSpPr txBox="1"/>
          <p:nvPr/>
        </p:nvSpPr>
        <p:spPr>
          <a:xfrm>
            <a:off x="736600" y="1341807"/>
            <a:ext cx="5843143" cy="3231654"/>
          </a:xfrm>
          <a:prstGeom prst="rect">
            <a:avLst/>
          </a:prstGeom>
          <a:noFill/>
        </p:spPr>
        <p:txBody>
          <a:bodyPr wrap="square" rtlCol="0">
            <a:spAutoFit/>
          </a:bodyPr>
          <a:lstStyle/>
          <a:p>
            <a:pPr indent="457200" algn="just"/>
            <a:r>
              <a:rPr lang="uk-UA" sz="1700" dirty="0">
                <a:solidFill>
                  <a:schemeClr val="bg1"/>
                </a:solidFill>
                <a:latin typeface="Times New Roman" panose="02020603050405020304" pitchFamily="18" charset="0"/>
                <a:cs typeface="Times New Roman" panose="02020603050405020304" pitchFamily="18" charset="0"/>
              </a:rPr>
              <a:t>Для підтримки метального здоров‘я  учасників освітнього процесу в  гімназії психологом Сніжаною </a:t>
            </a:r>
            <a:r>
              <a:rPr lang="uk-UA" sz="1700" dirty="0" err="1">
                <a:solidFill>
                  <a:schemeClr val="bg1"/>
                </a:solidFill>
                <a:latin typeface="Times New Roman" panose="02020603050405020304" pitchFamily="18" charset="0"/>
                <a:cs typeface="Times New Roman" panose="02020603050405020304" pitchFamily="18" charset="0"/>
              </a:rPr>
              <a:t>Гузик</a:t>
            </a:r>
            <a:r>
              <a:rPr lang="uk-UA" sz="1700" dirty="0">
                <a:solidFill>
                  <a:schemeClr val="bg1"/>
                </a:solidFill>
                <a:latin typeface="Times New Roman" panose="02020603050405020304" pitchFamily="18" charset="0"/>
                <a:cs typeface="Times New Roman" panose="02020603050405020304" pitchFamily="18" charset="0"/>
              </a:rPr>
              <a:t> та іншими </a:t>
            </a:r>
            <a:r>
              <a:rPr lang="uk-UA" sz="1700" dirty="0" err="1">
                <a:solidFill>
                  <a:schemeClr val="bg1"/>
                </a:solidFill>
                <a:latin typeface="Times New Roman" panose="02020603050405020304" pitchFamily="18" charset="0"/>
                <a:cs typeface="Times New Roman" panose="02020603050405020304" pitchFamily="18" charset="0"/>
              </a:rPr>
              <a:t>фасилітаторами</a:t>
            </a:r>
            <a:r>
              <a:rPr lang="uk-UA" sz="1700" dirty="0">
                <a:solidFill>
                  <a:schemeClr val="bg1"/>
                </a:solidFill>
                <a:latin typeface="Times New Roman" panose="02020603050405020304" pitchFamily="18" charset="0"/>
                <a:cs typeface="Times New Roman" panose="02020603050405020304" pitchFamily="18" charset="0"/>
              </a:rPr>
              <a:t> До Всесвітнього Дня Ментального здоров'я було проведено інтерактивну освітню виставку «</a:t>
            </a:r>
            <a:r>
              <a:rPr lang="en-US" sz="1700" dirty="0">
                <a:solidFill>
                  <a:schemeClr val="bg1"/>
                </a:solidFill>
                <a:latin typeface="Times New Roman" panose="02020603050405020304" pitchFamily="18" charset="0"/>
                <a:cs typeface="Times New Roman" panose="02020603050405020304" pitchFamily="18" charset="0"/>
              </a:rPr>
              <a:t>Mental </a:t>
            </a:r>
            <a:r>
              <a:rPr lang="en-US" sz="1700" dirty="0" err="1">
                <a:solidFill>
                  <a:schemeClr val="bg1"/>
                </a:solidFill>
                <a:latin typeface="Times New Roman" panose="02020603050405020304" pitchFamily="18" charset="0"/>
                <a:cs typeface="Times New Roman" panose="02020603050405020304" pitchFamily="18" charset="0"/>
              </a:rPr>
              <a:t>Treck</a:t>
            </a:r>
            <a:r>
              <a:rPr lang="en-US" sz="1700" dirty="0">
                <a:solidFill>
                  <a:schemeClr val="bg1"/>
                </a:solidFill>
                <a:latin typeface="Times New Roman" panose="02020603050405020304" pitchFamily="18" charset="0"/>
                <a:cs typeface="Times New Roman" panose="02020603050405020304" pitchFamily="18" charset="0"/>
              </a:rPr>
              <a:t>»</a:t>
            </a:r>
            <a:r>
              <a:rPr lang="uk-UA" sz="1700" dirty="0">
                <a:solidFill>
                  <a:schemeClr val="bg1"/>
                </a:solidFill>
                <a:latin typeface="Times New Roman" panose="02020603050405020304" pitchFamily="18" charset="0"/>
                <a:cs typeface="Times New Roman" panose="02020603050405020304" pitchFamily="18" charset="0"/>
              </a:rPr>
              <a:t>.</a:t>
            </a:r>
            <a:r>
              <a:rPr lang="en-US" sz="1700" dirty="0">
                <a:solidFill>
                  <a:schemeClr val="bg1"/>
                </a:solidFill>
                <a:latin typeface="Times New Roman" panose="02020603050405020304" pitchFamily="18" charset="0"/>
                <a:cs typeface="Times New Roman" panose="02020603050405020304" pitchFamily="18" charset="0"/>
              </a:rPr>
              <a:t> </a:t>
            </a:r>
            <a:r>
              <a:rPr lang="uk-UA" sz="1700" dirty="0" err="1">
                <a:solidFill>
                  <a:schemeClr val="bg1"/>
                </a:solidFill>
                <a:latin typeface="Times New Roman" panose="02020603050405020304" pitchFamily="18" charset="0"/>
                <a:cs typeface="Times New Roman" panose="02020603050405020304" pitchFamily="18" charset="0"/>
              </a:rPr>
              <a:t>Проєкт</a:t>
            </a:r>
            <a:r>
              <a:rPr lang="uk-UA" sz="1700" dirty="0">
                <a:solidFill>
                  <a:schemeClr val="bg1"/>
                </a:solidFill>
                <a:latin typeface="Times New Roman" panose="02020603050405020304" pitchFamily="18" charset="0"/>
                <a:cs typeface="Times New Roman" panose="02020603050405020304" pitchFamily="18" charset="0"/>
              </a:rPr>
              <a:t> «</a:t>
            </a:r>
            <a:r>
              <a:rPr lang="en-US" sz="1700" dirty="0">
                <a:solidFill>
                  <a:schemeClr val="bg1"/>
                </a:solidFill>
                <a:latin typeface="Times New Roman" panose="02020603050405020304" pitchFamily="18" charset="0"/>
                <a:cs typeface="Times New Roman" panose="02020603050405020304" pitchFamily="18" charset="0"/>
              </a:rPr>
              <a:t>Mental </a:t>
            </a:r>
            <a:r>
              <a:rPr lang="en-US" sz="1700" dirty="0" err="1">
                <a:solidFill>
                  <a:schemeClr val="bg1"/>
                </a:solidFill>
                <a:latin typeface="Times New Roman" panose="02020603050405020304" pitchFamily="18" charset="0"/>
                <a:cs typeface="Times New Roman" panose="02020603050405020304" pitchFamily="18" charset="0"/>
              </a:rPr>
              <a:t>treck</a:t>
            </a:r>
            <a:r>
              <a:rPr lang="en-US" sz="1700" dirty="0">
                <a:solidFill>
                  <a:schemeClr val="bg1"/>
                </a:solidFill>
                <a:latin typeface="Times New Roman" panose="02020603050405020304" pitchFamily="18" charset="0"/>
                <a:cs typeface="Times New Roman" panose="02020603050405020304" pitchFamily="18" charset="0"/>
              </a:rPr>
              <a:t>» </a:t>
            </a:r>
            <a:r>
              <a:rPr lang="uk-UA" sz="1700" dirty="0">
                <a:solidFill>
                  <a:schemeClr val="bg1"/>
                </a:solidFill>
                <a:latin typeface="Times New Roman" panose="02020603050405020304" pitchFamily="18" charset="0"/>
                <a:cs typeface="Times New Roman" panose="02020603050405020304" pitchFamily="18" charset="0"/>
              </a:rPr>
              <a:t>був створений для того, щоб навчити дітей звертати увагу на своє ментальне здоров’я. Завдяки унікальному освітньому інструменту «</a:t>
            </a:r>
            <a:r>
              <a:rPr lang="en-US" sz="1700" dirty="0">
                <a:solidFill>
                  <a:schemeClr val="bg1"/>
                </a:solidFill>
                <a:latin typeface="Times New Roman" panose="02020603050405020304" pitchFamily="18" charset="0"/>
                <a:cs typeface="Times New Roman" panose="02020603050405020304" pitchFamily="18" charset="0"/>
              </a:rPr>
              <a:t>Mental Trek» </a:t>
            </a:r>
            <a:r>
              <a:rPr lang="uk-UA" sz="1700" dirty="0">
                <a:solidFill>
                  <a:schemeClr val="bg1"/>
                </a:solidFill>
                <a:latin typeface="Times New Roman" panose="02020603050405020304" pitchFamily="18" charset="0"/>
                <a:cs typeface="Times New Roman" panose="02020603050405020304" pitchFamily="18" charset="0"/>
              </a:rPr>
              <a:t>діти та підлітки мали змогу навчитися говорити та розрізняти психічні стани та дізналися до кого звертатися у разі психічного неблагополуччя.</a:t>
            </a:r>
          </a:p>
          <a:p>
            <a:pPr indent="457200" algn="just"/>
            <a:endParaRPr lang="uk-UA" sz="1700" dirty="0">
              <a:solidFill>
                <a:schemeClr val="bg1"/>
              </a:solidFill>
              <a:latin typeface="Times New Roman" panose="02020603050405020304" pitchFamily="18" charset="0"/>
              <a:cs typeface="Times New Roman" panose="02020603050405020304" pitchFamily="18" charset="0"/>
            </a:endParaRPr>
          </a:p>
        </p:txBody>
      </p:sp>
      <p:pic>
        <p:nvPicPr>
          <p:cNvPr id="7" name="Рисунок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24182" y="4311964"/>
            <a:ext cx="2665517" cy="3231653"/>
          </a:xfrm>
          <a:prstGeom prst="rect">
            <a:avLst/>
          </a:prstGeom>
        </p:spPr>
      </p:pic>
      <p:pic>
        <p:nvPicPr>
          <p:cNvPr id="3" name="Рисунок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2917" y="5283200"/>
            <a:ext cx="2553280" cy="3403145"/>
          </a:xfrm>
          <a:prstGeom prst="rect">
            <a:avLst/>
          </a:prstGeom>
        </p:spPr>
      </p:pic>
    </p:spTree>
    <p:extLst>
      <p:ext uri="{BB962C8B-B14F-4D97-AF65-F5344CB8AC3E}">
        <p14:creationId xmlns:p14="http://schemas.microsoft.com/office/powerpoint/2010/main" val="426712904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9299" y="543341"/>
            <a:ext cx="5080001" cy="3941929"/>
          </a:xfrm>
          <a:prstGeom prst="rect">
            <a:avLst/>
          </a:prstGeom>
        </p:spPr>
      </p:pic>
      <p:pic>
        <p:nvPicPr>
          <p:cNvPr id="4" name="Рисунок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60957" y="4871198"/>
            <a:ext cx="4941444" cy="3602461"/>
          </a:xfrm>
          <a:prstGeom prst="rect">
            <a:avLst/>
          </a:prstGeom>
        </p:spPr>
      </p:pic>
    </p:spTree>
    <p:extLst>
      <p:ext uri="{BB962C8B-B14F-4D97-AF65-F5344CB8AC3E}">
        <p14:creationId xmlns:p14="http://schemas.microsoft.com/office/powerpoint/2010/main" val="8492399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63335" y="177781"/>
            <a:ext cx="5801227" cy="923330"/>
          </a:xfrm>
          <a:prstGeom prst="rect">
            <a:avLst/>
          </a:prstGeom>
          <a:noFill/>
        </p:spPr>
        <p:txBody>
          <a:bodyPr wrap="square" rtlCol="0">
            <a:spAutoFit/>
          </a:bodyPr>
          <a:lstStyle/>
          <a:p>
            <a:pPr algn="ctr"/>
            <a:r>
              <a:rPr lang="uk-UA" b="1" i="1" dirty="0">
                <a:solidFill>
                  <a:schemeClr val="bg1"/>
                </a:solidFill>
                <a:latin typeface="Times New Roman" panose="02020603050405020304" pitchFamily="18" charset="0"/>
                <a:cs typeface="Times New Roman" panose="02020603050405020304" pitchFamily="18" charset="0"/>
              </a:rPr>
              <a:t>Нормативно – правова документація з організації охорони праці </a:t>
            </a:r>
            <a:endParaRPr lang="en-US" b="1" i="1" dirty="0">
              <a:solidFill>
                <a:schemeClr val="bg1"/>
              </a:solidFill>
              <a:latin typeface="Times New Roman" panose="02020603050405020304" pitchFamily="18" charset="0"/>
              <a:cs typeface="Times New Roman" panose="02020603050405020304" pitchFamily="18" charset="0"/>
            </a:endParaRPr>
          </a:p>
          <a:p>
            <a:pPr algn="ctr"/>
            <a:r>
              <a:rPr lang="uk-UA" b="1" i="1" dirty="0">
                <a:solidFill>
                  <a:schemeClr val="bg1"/>
                </a:solidFill>
                <a:latin typeface="Times New Roman" panose="02020603050405020304" pitchFamily="18" charset="0"/>
                <a:cs typeface="Times New Roman" panose="02020603050405020304" pitchFamily="18" charset="0"/>
              </a:rPr>
              <a:t>в Чернівецькій гімназії №11</a:t>
            </a:r>
          </a:p>
        </p:txBody>
      </p:sp>
      <p:sp>
        <p:nvSpPr>
          <p:cNvPr id="4" name="TextBox 3"/>
          <p:cNvSpPr txBox="1"/>
          <p:nvPr/>
        </p:nvSpPr>
        <p:spPr>
          <a:xfrm>
            <a:off x="763335" y="1101111"/>
            <a:ext cx="5710991" cy="7940635"/>
          </a:xfrm>
          <a:prstGeom prst="rect">
            <a:avLst/>
          </a:prstGeom>
          <a:noFill/>
        </p:spPr>
        <p:txBody>
          <a:bodyPr wrap="square" rtlCol="0">
            <a:spAutoFit/>
          </a:bodyPr>
          <a:lstStyle/>
          <a:p>
            <a:pPr indent="457200" algn="just"/>
            <a:r>
              <a:rPr lang="uk-UA" sz="1700" dirty="0">
                <a:solidFill>
                  <a:schemeClr val="bg1"/>
                </a:solidFill>
                <a:latin typeface="Times New Roman" panose="02020603050405020304" pitchFamily="18" charset="0"/>
                <a:cs typeface="Times New Roman" panose="02020603050405020304" pitchFamily="18" charset="0"/>
              </a:rPr>
              <a:t>Закон України «Про охорону праці», «Положення про організацію роботи з охорони праці та безпеки життєдіяльності учасників освітнього процесу в установах і закладах освіти», затвердженого наказом Міністерства освіти і науки від 26.12.2017 року №1669, «Типового положення про порядок проведення навчання і перевірки знань з питань охорони праці», затвердженого наказом Держнаглядохоронпраці від 25.01.2005 року №15 (зі змінами), «Положення про порядок проведення навчання і перевірки знань з питань охорони праці в закладах, установах, організаціях, підприємствах, підпорядкованих Міністерству освіти і науки України», затвердженого наказом Міністерства освіти і науки України від 18.04.2006 року № 304 ( у редакції наказу Міністерства освіти і науки України від 22.11.2017 року №1514), «Положення про порядок розслідування нещасних випадків, що сталися із здобувачами освіти під час освітнього процесу», затверджене наказом Міністерства освіти і науки України від 16.05.2019 року №659, «Порядок розслідування та обліку нещасних випадків, професійних захворювань та аварій на виробництві», затверджений постаново Кабінету Міністрів України від 17.04.2019 року №337 (зі змінами), «Порядок розслідування та обліку нещасних випадків невиробничого характеру», затверджений постаново Кабінету Міністрів України від 22.03.2001 року №270, «Правил пожежної безпеки для навчальних закладів та установ системи освіти України», затверджених наказом Міністерства освіти і науки України від 15.08.2016 року №974,   електробезпека, надання першої домедичної допомоги.</a:t>
            </a:r>
          </a:p>
        </p:txBody>
      </p:sp>
    </p:spTree>
    <p:extLst>
      <p:ext uri="{BB962C8B-B14F-4D97-AF65-F5344CB8AC3E}">
        <p14:creationId xmlns:p14="http://schemas.microsoft.com/office/powerpoint/2010/main" val="219923371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36600" y="327238"/>
            <a:ext cx="5765800" cy="2446824"/>
          </a:xfrm>
          <a:prstGeom prst="rect">
            <a:avLst/>
          </a:prstGeom>
          <a:noFill/>
        </p:spPr>
        <p:txBody>
          <a:bodyPr wrap="square" rtlCol="0">
            <a:spAutoFit/>
          </a:bodyPr>
          <a:lstStyle/>
          <a:p>
            <a:pPr indent="457200" algn="just"/>
            <a:r>
              <a:rPr lang="uk-UA" sz="1700" dirty="0">
                <a:solidFill>
                  <a:schemeClr val="bg1"/>
                </a:solidFill>
                <a:latin typeface="Times New Roman" panose="02020603050405020304" pitchFamily="18" charset="0"/>
                <a:cs typeface="Times New Roman" panose="02020603050405020304" pitchFamily="18" charset="0"/>
              </a:rPr>
              <a:t>Задля створення безпечного середовища та професійної підтримки педагогічного колективу психологом закладу був проведений воркшоп «Превенція суїциду в громадах"  в рамках </a:t>
            </a:r>
            <a:r>
              <a:rPr lang="uk-UA" sz="1700" dirty="0" err="1">
                <a:solidFill>
                  <a:schemeClr val="bg1"/>
                </a:solidFill>
                <a:latin typeface="Times New Roman" panose="02020603050405020304" pitchFamily="18" charset="0"/>
                <a:cs typeface="Times New Roman" panose="02020603050405020304" pitchFamily="18" charset="0"/>
              </a:rPr>
              <a:t>проєкту</a:t>
            </a:r>
            <a:r>
              <a:rPr lang="uk-UA" sz="1700" dirty="0">
                <a:solidFill>
                  <a:schemeClr val="bg1"/>
                </a:solidFill>
                <a:latin typeface="Times New Roman" panose="02020603050405020304" pitchFamily="18" charset="0"/>
                <a:cs typeface="Times New Roman" panose="02020603050405020304" pitchFamily="18" charset="0"/>
              </a:rPr>
              <a:t> «Міжвідомча співпраця у сфері охорони </a:t>
            </a:r>
            <a:r>
              <a:rPr lang="uk-UA" sz="1700" dirty="0" err="1">
                <a:solidFill>
                  <a:schemeClr val="bg1"/>
                </a:solidFill>
                <a:latin typeface="Times New Roman" panose="02020603050405020304" pitchFamily="18" charset="0"/>
                <a:cs typeface="Times New Roman" panose="02020603050405020304" pitchFamily="18" charset="0"/>
              </a:rPr>
              <a:t>здоровʼя</a:t>
            </a:r>
            <a:r>
              <a:rPr lang="en-US" sz="1700" dirty="0">
                <a:solidFill>
                  <a:schemeClr val="bg1"/>
                </a:solidFill>
                <a:latin typeface="Times New Roman" panose="02020603050405020304" pitchFamily="18" charset="0"/>
                <a:cs typeface="Times New Roman" panose="02020603050405020304" pitchFamily="18" charset="0"/>
              </a:rPr>
              <a:t> Institutional Cooperation in the Health Sector», </a:t>
            </a:r>
            <a:r>
              <a:rPr lang="uk-UA" sz="1700" dirty="0">
                <a:solidFill>
                  <a:schemeClr val="bg1"/>
                </a:solidFill>
                <a:latin typeface="Times New Roman" panose="02020603050405020304" pitchFamily="18" charset="0"/>
                <a:cs typeface="Times New Roman" panose="02020603050405020304" pitchFamily="18" charset="0"/>
              </a:rPr>
              <a:t>який впроваджували Університетська клініка </a:t>
            </a:r>
            <a:r>
              <a:rPr lang="uk-UA" sz="1700" dirty="0" err="1">
                <a:solidFill>
                  <a:schemeClr val="bg1"/>
                </a:solidFill>
                <a:latin typeface="Times New Roman" panose="02020603050405020304" pitchFamily="18" charset="0"/>
                <a:cs typeface="Times New Roman" panose="02020603050405020304" pitchFamily="18" charset="0"/>
              </a:rPr>
              <a:t>Акерсхус</a:t>
            </a:r>
            <a:r>
              <a:rPr lang="uk-UA" sz="1700" dirty="0">
                <a:solidFill>
                  <a:schemeClr val="bg1"/>
                </a:solidFill>
                <a:latin typeface="Times New Roman" panose="02020603050405020304" pitchFamily="18" charset="0"/>
                <a:cs typeface="Times New Roman" panose="02020603050405020304" pitchFamily="18" charset="0"/>
              </a:rPr>
              <a:t> (Норвегія), Центр психічного здоров'я </a:t>
            </a:r>
            <a:r>
              <a:rPr lang="uk-UA" sz="1700" dirty="0" err="1">
                <a:solidFill>
                  <a:schemeClr val="bg1"/>
                </a:solidFill>
                <a:latin typeface="Times New Roman" panose="02020603050405020304" pitchFamily="18" charset="0"/>
                <a:cs typeface="Times New Roman" panose="02020603050405020304" pitchFamily="18" charset="0"/>
              </a:rPr>
              <a:t>НаУКМА</a:t>
            </a:r>
            <a:r>
              <a:rPr lang="uk-UA" sz="1700" dirty="0">
                <a:solidFill>
                  <a:schemeClr val="bg1"/>
                </a:solidFill>
                <a:latin typeface="Times New Roman" panose="02020603050405020304" pitchFamily="18" charset="0"/>
                <a:cs typeface="Times New Roman" panose="02020603050405020304" pitchFamily="18" charset="0"/>
              </a:rPr>
              <a:t> м. Київ та Громадська організація «Слова допомагають». Завданнями якого було:</a:t>
            </a:r>
          </a:p>
        </p:txBody>
      </p:sp>
      <p:pic>
        <p:nvPicPr>
          <p:cNvPr id="3" name="Рисунок 2"/>
          <p:cNvPicPr>
            <a:picLocks noChangeAspect="1"/>
          </p:cNvPicPr>
          <p:nvPr/>
        </p:nvPicPr>
        <p:blipFill>
          <a:blip r:embed="rId2">
            <a:extLst>
              <a:ext uri="{28A0092B-C50C-407E-A947-70E740481C1C}">
                <a14:useLocalDpi xmlns:a14="http://schemas.microsoft.com/office/drawing/2010/main" val="0"/>
              </a:ext>
            </a:extLst>
          </a:blip>
          <a:srcRect b="19502"/>
          <a:stretch/>
        </p:blipFill>
        <p:spPr>
          <a:xfrm>
            <a:off x="795349" y="5896163"/>
            <a:ext cx="2137526" cy="2566998"/>
          </a:xfrm>
          <a:prstGeom prst="rect">
            <a:avLst/>
          </a:prstGeom>
        </p:spPr>
      </p:pic>
      <p:pic>
        <p:nvPicPr>
          <p:cNvPr id="6" name="Рисунок 5"/>
          <p:cNvPicPr>
            <a:picLocks noChangeAspect="1"/>
          </p:cNvPicPr>
          <p:nvPr/>
        </p:nvPicPr>
        <p:blipFill>
          <a:blip r:embed="rId3">
            <a:extLst>
              <a:ext uri="{28A0092B-C50C-407E-A947-70E740481C1C}">
                <a14:useLocalDpi xmlns:a14="http://schemas.microsoft.com/office/drawing/2010/main" val="0"/>
              </a:ext>
            </a:extLst>
          </a:blip>
          <a:srcRect t="11775"/>
          <a:stretch/>
        </p:blipFill>
        <p:spPr>
          <a:xfrm>
            <a:off x="3810825" y="5896163"/>
            <a:ext cx="2144543" cy="2566998"/>
          </a:xfrm>
          <a:prstGeom prst="rect">
            <a:avLst/>
          </a:prstGeom>
        </p:spPr>
      </p:pic>
      <p:sp>
        <p:nvSpPr>
          <p:cNvPr id="8" name="TextBox 7">
            <a:extLst>
              <a:ext uri="{FF2B5EF4-FFF2-40B4-BE49-F238E27FC236}">
                <a16:creationId xmlns:a16="http://schemas.microsoft.com/office/drawing/2014/main" id="{CB97F94C-DEF2-2F35-ECED-B917363428C2}"/>
              </a:ext>
            </a:extLst>
          </p:cNvPr>
          <p:cNvSpPr txBox="1"/>
          <p:nvPr/>
        </p:nvSpPr>
        <p:spPr>
          <a:xfrm>
            <a:off x="3025465" y="2272486"/>
            <a:ext cx="3476934" cy="2185214"/>
          </a:xfrm>
          <a:prstGeom prst="rect">
            <a:avLst/>
          </a:prstGeom>
          <a:noFill/>
        </p:spPr>
        <p:txBody>
          <a:bodyPr wrap="square">
            <a:spAutoFit/>
          </a:bodyPr>
          <a:lstStyle/>
          <a:p>
            <a:pPr indent="457200" algn="just"/>
            <a:endParaRPr lang="uk-UA" sz="1700" dirty="0">
              <a:solidFill>
                <a:schemeClr val="bg1"/>
              </a:solidFill>
              <a:latin typeface="Times New Roman" panose="02020603050405020304" pitchFamily="18" charset="0"/>
              <a:cs typeface="Times New Roman" panose="02020603050405020304" pitchFamily="18" charset="0"/>
            </a:endParaRPr>
          </a:p>
          <a:p>
            <a:pPr indent="-285750" algn="just">
              <a:buFont typeface="Arial" panose="020B0604020202020204" pitchFamily="34" charset="0"/>
              <a:buChar char="•"/>
            </a:pPr>
            <a:r>
              <a:rPr lang="uk-UA" sz="1700" dirty="0">
                <a:solidFill>
                  <a:schemeClr val="bg1"/>
                </a:solidFill>
                <a:latin typeface="Times New Roman" panose="02020603050405020304" pitchFamily="18" charset="0"/>
                <a:cs typeface="Times New Roman" panose="02020603050405020304" pitchFamily="18" charset="0"/>
              </a:rPr>
              <a:t>мати продуктивні установки і погляди щодо суїциду; </a:t>
            </a:r>
          </a:p>
          <a:p>
            <a:pPr indent="-285750" algn="just">
              <a:buFont typeface="Arial" panose="020B0604020202020204" pitchFamily="34" charset="0"/>
              <a:buChar char="•"/>
            </a:pPr>
            <a:r>
              <a:rPr lang="uk-UA" sz="1700" dirty="0">
                <a:solidFill>
                  <a:schemeClr val="bg1"/>
                </a:solidFill>
                <a:latin typeface="Times New Roman" panose="02020603050405020304" pitchFamily="18" charset="0"/>
                <a:cs typeface="Times New Roman" panose="02020603050405020304" pitchFamily="18" charset="0"/>
              </a:rPr>
              <a:t>навчитися розпізнавати насторожувальні ознаки суїцидальної поведінки; </a:t>
            </a:r>
          </a:p>
          <a:p>
            <a:pPr indent="-285750" algn="just">
              <a:buFont typeface="Arial" panose="020B0604020202020204" pitchFamily="34" charset="0"/>
              <a:buChar char="•"/>
            </a:pPr>
            <a:r>
              <a:rPr lang="uk-UA" sz="1700" dirty="0">
                <a:solidFill>
                  <a:schemeClr val="bg1"/>
                </a:solidFill>
                <a:latin typeface="Times New Roman" panose="02020603050405020304" pitchFamily="18" charset="0"/>
                <a:cs typeface="Times New Roman" panose="02020603050405020304" pitchFamily="18" charset="0"/>
              </a:rPr>
              <a:t>надавати підтримку людині у суїцидальній кризі; </a:t>
            </a:r>
          </a:p>
        </p:txBody>
      </p:sp>
      <p:sp>
        <p:nvSpPr>
          <p:cNvPr id="10" name="TextBox 9">
            <a:extLst>
              <a:ext uri="{FF2B5EF4-FFF2-40B4-BE49-F238E27FC236}">
                <a16:creationId xmlns:a16="http://schemas.microsoft.com/office/drawing/2014/main" id="{64627083-C96E-D60B-C2FC-83AE25A1A08D}"/>
              </a:ext>
            </a:extLst>
          </p:cNvPr>
          <p:cNvSpPr txBox="1"/>
          <p:nvPr/>
        </p:nvSpPr>
        <p:spPr>
          <a:xfrm>
            <a:off x="3025464" y="4116014"/>
            <a:ext cx="3476935" cy="1661993"/>
          </a:xfrm>
          <a:prstGeom prst="rect">
            <a:avLst/>
          </a:prstGeom>
          <a:noFill/>
        </p:spPr>
        <p:txBody>
          <a:bodyPr wrap="square">
            <a:spAutoFit/>
          </a:bodyPr>
          <a:lstStyle/>
          <a:p>
            <a:pPr marL="285750" indent="-285750" algn="just">
              <a:buFont typeface="Arial" panose="020B0604020202020204" pitchFamily="34" charset="0"/>
              <a:buChar char="•"/>
            </a:pPr>
            <a:endParaRPr lang="uk-UA" sz="1700" dirty="0">
              <a:solidFill>
                <a:schemeClr val="bg1"/>
              </a:solidFill>
              <a:latin typeface="Times New Roman" panose="02020603050405020304" pitchFamily="18" charset="0"/>
              <a:cs typeface="Times New Roman" panose="02020603050405020304" pitchFamily="18" charset="0"/>
            </a:endParaRPr>
          </a:p>
          <a:p>
            <a:pPr indent="-285750" algn="just">
              <a:buFont typeface="Arial" panose="020B0604020202020204" pitchFamily="34" charset="0"/>
              <a:buChar char="•"/>
            </a:pPr>
            <a:r>
              <a:rPr lang="uk-UA" sz="1700" dirty="0">
                <a:solidFill>
                  <a:schemeClr val="bg1"/>
                </a:solidFill>
                <a:latin typeface="Times New Roman" panose="02020603050405020304" pitchFamily="18" charset="0"/>
                <a:cs typeface="Times New Roman" panose="02020603050405020304" pitchFamily="18" charset="0"/>
              </a:rPr>
              <a:t>мати посилання на ресурси, до яких люди в суїцидальній кризі можуть звернутись з метою подальшої допомоги; </a:t>
            </a:r>
          </a:p>
          <a:p>
            <a:pPr marL="285750" indent="-285750" algn="just">
              <a:buFont typeface="Arial" panose="020B0604020202020204" pitchFamily="34" charset="0"/>
              <a:buChar char="•"/>
            </a:pPr>
            <a:endParaRPr lang="uk-UA" sz="1700" dirty="0">
              <a:solidFill>
                <a:schemeClr val="bg1"/>
              </a:solidFill>
              <a:latin typeface="Times New Roman" panose="02020603050405020304" pitchFamily="18" charset="0"/>
              <a:cs typeface="Times New Roman" panose="02020603050405020304" pitchFamily="18" charset="0"/>
            </a:endParaRPr>
          </a:p>
        </p:txBody>
      </p:sp>
      <p:pic>
        <p:nvPicPr>
          <p:cNvPr id="5" name="Рисунок 4"/>
          <p:cNvPicPr>
            <a:picLocks noChangeAspect="1"/>
          </p:cNvPicPr>
          <p:nvPr/>
        </p:nvPicPr>
        <p:blipFill>
          <a:blip r:embed="rId4">
            <a:extLst>
              <a:ext uri="{28A0092B-C50C-407E-A947-70E740481C1C}">
                <a14:useLocalDpi xmlns:a14="http://schemas.microsoft.com/office/drawing/2010/main" val="0"/>
              </a:ext>
            </a:extLst>
          </a:blip>
          <a:srcRect t="17694"/>
          <a:stretch/>
        </p:blipFill>
        <p:spPr>
          <a:xfrm>
            <a:off x="795350" y="2800803"/>
            <a:ext cx="2137526" cy="2558597"/>
          </a:xfrm>
          <a:prstGeom prst="rect">
            <a:avLst/>
          </a:prstGeom>
        </p:spPr>
      </p:pic>
      <p:sp>
        <p:nvSpPr>
          <p:cNvPr id="12" name="TextBox 11">
            <a:extLst>
              <a:ext uri="{FF2B5EF4-FFF2-40B4-BE49-F238E27FC236}">
                <a16:creationId xmlns:a16="http://schemas.microsoft.com/office/drawing/2014/main" id="{A2DA93B2-5C8A-A054-52EA-3F2CFB77509C}"/>
              </a:ext>
            </a:extLst>
          </p:cNvPr>
          <p:cNvSpPr txBox="1"/>
          <p:nvPr/>
        </p:nvSpPr>
        <p:spPr>
          <a:xfrm>
            <a:off x="3025464" y="5470230"/>
            <a:ext cx="3476935" cy="353943"/>
          </a:xfrm>
          <a:prstGeom prst="rect">
            <a:avLst/>
          </a:prstGeom>
          <a:noFill/>
        </p:spPr>
        <p:txBody>
          <a:bodyPr wrap="square">
            <a:spAutoFit/>
          </a:bodyPr>
          <a:lstStyle/>
          <a:p>
            <a:pPr indent="-285750" algn="just">
              <a:buFont typeface="Arial" panose="020B0604020202020204" pitchFamily="34" charset="0"/>
              <a:buChar char="•"/>
            </a:pPr>
            <a:r>
              <a:rPr lang="uk-UA" sz="1700" dirty="0">
                <a:solidFill>
                  <a:schemeClr val="bg1"/>
                </a:solidFill>
                <a:latin typeface="Times New Roman" panose="02020603050405020304" pitchFamily="18" charset="0"/>
                <a:cs typeface="Times New Roman" panose="02020603050405020304" pitchFamily="18" charset="0"/>
              </a:rPr>
              <a:t>навчитися турбуватися про себе.</a:t>
            </a:r>
          </a:p>
        </p:txBody>
      </p:sp>
    </p:spTree>
    <p:extLst>
      <p:ext uri="{BB962C8B-B14F-4D97-AF65-F5344CB8AC3E}">
        <p14:creationId xmlns:p14="http://schemas.microsoft.com/office/powerpoint/2010/main" val="103474192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38646" y="3434080"/>
            <a:ext cx="5427254" cy="923330"/>
          </a:xfrm>
          <a:prstGeom prst="rect">
            <a:avLst/>
          </a:prstGeom>
          <a:noFill/>
        </p:spPr>
        <p:txBody>
          <a:bodyPr wrap="square" rtlCol="0">
            <a:spAutoFit/>
          </a:bodyPr>
          <a:lstStyle/>
          <a:p>
            <a:r>
              <a:rPr lang="uk-UA" sz="5400" dirty="0">
                <a:solidFill>
                  <a:schemeClr val="bg1"/>
                </a:solidFill>
                <a:latin typeface="Times New Roman" panose="02020603050405020304" pitchFamily="18" charset="0"/>
                <a:cs typeface="Times New Roman" panose="02020603050405020304" pitchFamily="18" charset="0"/>
              </a:rPr>
              <a:t>Дякую за увагу!</a:t>
            </a:r>
          </a:p>
        </p:txBody>
      </p:sp>
    </p:spTree>
    <p:extLst>
      <p:ext uri="{BB962C8B-B14F-4D97-AF65-F5344CB8AC3E}">
        <p14:creationId xmlns:p14="http://schemas.microsoft.com/office/powerpoint/2010/main" val="32336178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23900" y="325521"/>
            <a:ext cx="5778500" cy="6370975"/>
          </a:xfrm>
          <a:prstGeom prst="rect">
            <a:avLst/>
          </a:prstGeom>
          <a:noFill/>
        </p:spPr>
        <p:txBody>
          <a:bodyPr wrap="square" rtlCol="0">
            <a:spAutoFit/>
          </a:bodyPr>
          <a:lstStyle/>
          <a:p>
            <a:pPr indent="457200" algn="just"/>
            <a:r>
              <a:rPr lang="uk-UA" sz="1700" dirty="0">
                <a:solidFill>
                  <a:schemeClr val="bg1"/>
                </a:solidFill>
                <a:latin typeface="Times New Roman" panose="02020603050405020304" pitchFamily="18" charset="0"/>
                <a:cs typeface="Times New Roman" panose="02020603050405020304" pitchFamily="18" charset="0"/>
              </a:rPr>
              <a:t>Адміністрація гімназії  створює таку систему управління охороною праці, коли кожен педагог прикладає максимум зусиль, аби насамперед через освіту впливати на умови збереження, зміцнення і відновлення здоров'я учня.</a:t>
            </a:r>
            <a:endParaRPr lang="en-US" sz="1700" dirty="0">
              <a:solidFill>
                <a:schemeClr val="bg1"/>
              </a:solidFill>
              <a:latin typeface="Times New Roman" panose="02020603050405020304" pitchFamily="18" charset="0"/>
              <a:cs typeface="Times New Roman" panose="02020603050405020304" pitchFamily="18" charset="0"/>
            </a:endParaRPr>
          </a:p>
          <a:p>
            <a:pPr indent="457200" algn="just" fontAlgn="base">
              <a:spcAft>
                <a:spcPts val="0"/>
              </a:spcAft>
            </a:pPr>
            <a:r>
              <a:rPr lang="uk-UA" sz="1700" dirty="0">
                <a:solidFill>
                  <a:schemeClr val="bg1"/>
                </a:solidFill>
                <a:latin typeface="Times New Roman" panose="02020603050405020304" pitchFamily="18" charset="0"/>
                <a:ea typeface="Times New Roman" panose="02020603050405020304" pitchFamily="18" charset="0"/>
              </a:rPr>
              <a:t>Рекомендована до використання в роботі Номенклатура  з охорони праці та безпеки  життєдіяльності у закладі освіти складається з дев’яти папок.</a:t>
            </a:r>
          </a:p>
          <a:p>
            <a:pPr indent="457200" algn="just">
              <a:spcAft>
                <a:spcPts val="0"/>
              </a:spcAft>
            </a:pPr>
            <a:r>
              <a:rPr lang="uk-UA" sz="1700" b="1" dirty="0">
                <a:solidFill>
                  <a:schemeClr val="bg1"/>
                </a:solidFill>
                <a:latin typeface="Times New Roman" panose="02020603050405020304" pitchFamily="18" charset="0"/>
                <a:ea typeface="Times New Roman" panose="02020603050405020304" pitchFamily="18" charset="0"/>
              </a:rPr>
              <a:t> </a:t>
            </a:r>
            <a:r>
              <a:rPr lang="uk-UA" sz="1700" dirty="0">
                <a:solidFill>
                  <a:schemeClr val="bg1"/>
                </a:solidFill>
                <a:latin typeface="Times New Roman" panose="02020603050405020304" pitchFamily="18" charset="0"/>
                <a:ea typeface="Times New Roman" panose="02020603050405020304" pitchFamily="18" charset="0"/>
              </a:rPr>
              <a:t>Папка № 1. Законодавчі та нормативні акти з охорони праці та безпеки життєдіяльності.</a:t>
            </a:r>
          </a:p>
          <a:p>
            <a:pPr indent="457200" algn="just" fontAlgn="base">
              <a:spcAft>
                <a:spcPts val="0"/>
              </a:spcAft>
            </a:pPr>
            <a:r>
              <a:rPr lang="uk-UA" sz="1700" dirty="0">
                <a:solidFill>
                  <a:schemeClr val="bg1"/>
                </a:solidFill>
                <a:latin typeface="Times New Roman" panose="02020603050405020304" pitchFamily="18" charset="0"/>
                <a:ea typeface="Times New Roman" panose="02020603050405020304" pitchFamily="18" charset="0"/>
              </a:rPr>
              <a:t>Папка № 2. Вступні інструктажі з охорони праці, безпеки життєдіяльності для працівників.</a:t>
            </a:r>
          </a:p>
          <a:p>
            <a:pPr indent="457200" algn="just" fontAlgn="base">
              <a:spcAft>
                <a:spcPts val="0"/>
              </a:spcAft>
            </a:pPr>
            <a:r>
              <a:rPr lang="uk-UA" sz="1700" dirty="0">
                <a:solidFill>
                  <a:schemeClr val="bg1"/>
                </a:solidFill>
                <a:latin typeface="Times New Roman" panose="02020603050405020304" pitchFamily="18" charset="0"/>
                <a:ea typeface="Times New Roman" panose="02020603050405020304" pitchFamily="18" charset="0"/>
              </a:rPr>
              <a:t>Папка № 3. Накази і положення з охорони праці.</a:t>
            </a:r>
          </a:p>
          <a:p>
            <a:pPr indent="457200" algn="just" fontAlgn="base">
              <a:spcAft>
                <a:spcPts val="0"/>
              </a:spcAft>
            </a:pPr>
            <a:r>
              <a:rPr lang="uk-UA" sz="1700" dirty="0">
                <a:solidFill>
                  <a:schemeClr val="bg1"/>
                </a:solidFill>
                <a:latin typeface="Times New Roman" panose="02020603050405020304" pitchFamily="18" charset="0"/>
                <a:ea typeface="Times New Roman" panose="02020603050405020304" pitchFamily="18" charset="0"/>
              </a:rPr>
              <a:t>Папка № 4. Інструкції з охорони праці.</a:t>
            </a:r>
          </a:p>
          <a:p>
            <a:pPr indent="457200" algn="just" fontAlgn="base">
              <a:spcAft>
                <a:spcPts val="0"/>
              </a:spcAft>
            </a:pPr>
            <a:r>
              <a:rPr lang="uk-UA" sz="1700" dirty="0">
                <a:solidFill>
                  <a:schemeClr val="bg1"/>
                </a:solidFill>
                <a:latin typeface="Times New Roman" panose="02020603050405020304" pitchFamily="18" charset="0"/>
                <a:ea typeface="Times New Roman" panose="02020603050405020304" pitchFamily="18" charset="0"/>
              </a:rPr>
              <a:t>Папка № 5. Навчання і перевірка знань з охорони праці та безпеки життєдіяльності.</a:t>
            </a:r>
          </a:p>
          <a:p>
            <a:pPr indent="457200" algn="just" fontAlgn="base">
              <a:spcAft>
                <a:spcPts val="0"/>
              </a:spcAft>
            </a:pPr>
            <a:r>
              <a:rPr lang="uk-UA" sz="1700" dirty="0">
                <a:solidFill>
                  <a:schemeClr val="bg1"/>
                </a:solidFill>
                <a:latin typeface="Times New Roman" panose="02020603050405020304" pitchFamily="18" charset="0"/>
                <a:ea typeface="Times New Roman" panose="02020603050405020304" pitchFamily="18" charset="0"/>
              </a:rPr>
              <a:t>Папка № 6. Адміністративно-громадський контроль з охорони праці. План роботи з охорони праці.</a:t>
            </a:r>
          </a:p>
          <a:p>
            <a:pPr indent="457200" algn="just" fontAlgn="base">
              <a:spcAft>
                <a:spcPts val="0"/>
              </a:spcAft>
            </a:pPr>
            <a:r>
              <a:rPr lang="uk-UA" sz="1700" dirty="0">
                <a:solidFill>
                  <a:schemeClr val="bg1"/>
                </a:solidFill>
                <a:latin typeface="Times New Roman" panose="02020603050405020304" pitchFamily="18" charset="0"/>
                <a:ea typeface="Times New Roman" panose="02020603050405020304" pitchFamily="18" charset="0"/>
              </a:rPr>
              <a:t>Папка № 7. Порядок розслідування і обліку нещасних випадків.</a:t>
            </a:r>
          </a:p>
          <a:p>
            <a:pPr indent="457200" algn="just" fontAlgn="base">
              <a:spcAft>
                <a:spcPts val="0"/>
              </a:spcAft>
            </a:pPr>
            <a:r>
              <a:rPr lang="uk-UA" sz="1700" dirty="0">
                <a:solidFill>
                  <a:schemeClr val="bg1"/>
                </a:solidFill>
                <a:latin typeface="Times New Roman" panose="02020603050405020304" pitchFamily="18" charset="0"/>
                <a:ea typeface="Times New Roman" panose="02020603050405020304" pitchFamily="18" charset="0"/>
              </a:rPr>
              <a:t>Папка № 8. Колективний договір. Атестація робочих місць. Медичні огляди. Забезпечення ЗІЗ.</a:t>
            </a:r>
          </a:p>
          <a:p>
            <a:pPr indent="457200" algn="just" fontAlgn="base">
              <a:spcAft>
                <a:spcPts val="0"/>
              </a:spcAft>
            </a:pPr>
            <a:r>
              <a:rPr lang="uk-UA" sz="1700" dirty="0">
                <a:solidFill>
                  <a:schemeClr val="bg1"/>
                </a:solidFill>
                <a:latin typeface="Times New Roman" panose="02020603050405020304" pitchFamily="18" charset="0"/>
                <a:ea typeface="Times New Roman" panose="02020603050405020304" pitchFamily="18" charset="0"/>
              </a:rPr>
              <a:t>Папка № 9. Загальна папка.</a:t>
            </a:r>
          </a:p>
          <a:p>
            <a:pPr indent="457200" algn="just"/>
            <a:endParaRPr lang="en-US" sz="1700" dirty="0">
              <a:latin typeface="Times New Roman" panose="02020603050405020304" pitchFamily="18" charset="0"/>
              <a:cs typeface="Times New Roman" panose="02020603050405020304" pitchFamily="18" charset="0"/>
            </a:endParaRPr>
          </a:p>
          <a:p>
            <a:pPr indent="457200" algn="just"/>
            <a:endParaRPr lang="uk-UA" sz="1700" dirty="0">
              <a:latin typeface="Times New Roman" panose="02020603050405020304" pitchFamily="18" charset="0"/>
              <a:cs typeface="Times New Roman" panose="02020603050405020304" pitchFamily="18" charset="0"/>
            </a:endParaRPr>
          </a:p>
        </p:txBody>
      </p:sp>
      <p:pic>
        <p:nvPicPr>
          <p:cNvPr id="4" name="Рисунок 3">
            <a:extLst>
              <a:ext uri="{FF2B5EF4-FFF2-40B4-BE49-F238E27FC236}">
                <a16:creationId xmlns:a16="http://schemas.microsoft.com/office/drawing/2014/main" id="{35EB764A-0DAB-E1DD-955E-F228507C6A73}"/>
              </a:ext>
            </a:extLst>
          </p:cNvPr>
          <p:cNvPicPr>
            <a:picLocks noChangeAspect="1"/>
          </p:cNvPicPr>
          <p:nvPr/>
        </p:nvPicPr>
        <p:blipFill>
          <a:blip r:embed="rId2"/>
          <a:stretch>
            <a:fillRect/>
          </a:stretch>
        </p:blipFill>
        <p:spPr>
          <a:xfrm>
            <a:off x="1328152" y="6560613"/>
            <a:ext cx="3251200" cy="1993392"/>
          </a:xfrm>
          <a:prstGeom prst="rect">
            <a:avLst/>
          </a:prstGeom>
        </p:spPr>
      </p:pic>
    </p:spTree>
    <p:extLst>
      <p:ext uri="{BB962C8B-B14F-4D97-AF65-F5344CB8AC3E}">
        <p14:creationId xmlns:p14="http://schemas.microsoft.com/office/powerpoint/2010/main" val="27632383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36600" y="368968"/>
            <a:ext cx="5765800" cy="8463855"/>
          </a:xfrm>
          <a:prstGeom prst="rect">
            <a:avLst/>
          </a:prstGeom>
          <a:noFill/>
        </p:spPr>
        <p:txBody>
          <a:bodyPr wrap="square" rtlCol="0">
            <a:spAutoFit/>
          </a:bodyPr>
          <a:lstStyle/>
          <a:p>
            <a:pPr algn="just" fontAlgn="base">
              <a:spcAft>
                <a:spcPts val="0"/>
              </a:spcAft>
            </a:pPr>
            <a:r>
              <a:rPr lang="uk-UA" sz="17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Папка № 1 «Законодавчі та нормативні акти з охорони праці та безпеки життєдіяльності» рекомендується зберігати наступне:</a:t>
            </a:r>
          </a:p>
          <a:p>
            <a:pPr marL="285750" indent="-285750" algn="just" fontAlgn="base">
              <a:spcAft>
                <a:spcPts val="0"/>
              </a:spcAft>
              <a:buFont typeface="Arial" panose="020B0604020202020204" pitchFamily="34" charset="0"/>
              <a:buChar char="•"/>
            </a:pPr>
            <a:r>
              <a:rPr lang="uk-UA" sz="17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Кодекс законів про працю України;</a:t>
            </a:r>
          </a:p>
          <a:p>
            <a:pPr marL="285750" indent="-285750" algn="just" fontAlgn="base">
              <a:spcAft>
                <a:spcPts val="0"/>
              </a:spcAft>
              <a:buFont typeface="Arial" panose="020B0604020202020204" pitchFamily="34" charset="0"/>
              <a:buChar char="•"/>
            </a:pPr>
            <a:r>
              <a:rPr lang="uk-UA" sz="17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Кодекс цивільного захисту України;</a:t>
            </a:r>
          </a:p>
          <a:p>
            <a:pPr marL="285750" indent="-285750" algn="just" fontAlgn="base">
              <a:spcAft>
                <a:spcPts val="0"/>
              </a:spcAft>
              <a:buFont typeface="Arial" panose="020B0604020202020204" pitchFamily="34" charset="0"/>
              <a:buChar char="•"/>
            </a:pPr>
            <a:r>
              <a:rPr lang="uk-UA" sz="17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Закон України «Про освіту»;</a:t>
            </a:r>
          </a:p>
          <a:p>
            <a:pPr marL="285750" indent="-285750" algn="just" fontAlgn="base">
              <a:spcAft>
                <a:spcPts val="0"/>
              </a:spcAft>
              <a:buFont typeface="Arial" panose="020B0604020202020204" pitchFamily="34" charset="0"/>
              <a:buChar char="•"/>
            </a:pPr>
            <a:r>
              <a:rPr lang="uk-UA" sz="17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Закон України «Про охорону праці»;</a:t>
            </a:r>
          </a:p>
          <a:p>
            <a:pPr marL="285750" indent="-285750" algn="just" fontAlgn="base">
              <a:spcAft>
                <a:spcPts val="0"/>
              </a:spcAft>
              <a:buFont typeface="Arial" panose="020B0604020202020204" pitchFamily="34" charset="0"/>
              <a:buChar char="•"/>
            </a:pPr>
            <a:r>
              <a:rPr lang="uk-UA" sz="17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Положення про організацію роботи з охорони праці та  безпеки життєдіяльності учасників освітнього процесу в установах і закладах освіти тощо.</a:t>
            </a:r>
          </a:p>
          <a:p>
            <a:pPr marL="285750" indent="-285750" algn="just" fontAlgn="base">
              <a:spcAft>
                <a:spcPts val="0"/>
              </a:spcAft>
              <a:buFontTx/>
              <a:buChar char="-"/>
            </a:pPr>
            <a:endParaRPr lang="uk-UA" sz="17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endParaRPr>
          </a:p>
          <a:p>
            <a:pPr algn="just" fontAlgn="base"/>
            <a:r>
              <a:rPr lang="uk-UA" sz="1700" b="1" dirty="0">
                <a:solidFill>
                  <a:schemeClr val="bg1"/>
                </a:solidFill>
                <a:latin typeface="Times New Roman" panose="02020603050405020304" pitchFamily="18" charset="0"/>
                <a:cs typeface="Times New Roman" panose="02020603050405020304" pitchFamily="18" charset="0"/>
              </a:rPr>
              <a:t>Папка № 2. Вступні інструктажі з охорони праці, безпеки життєдіяльності для працівників:</a:t>
            </a:r>
          </a:p>
          <a:p>
            <a:pPr marL="285750" indent="-285750" algn="just" fontAlgn="base">
              <a:buFont typeface="Arial" panose="020B0604020202020204" pitchFamily="34" charset="0"/>
              <a:buChar char="•"/>
            </a:pPr>
            <a:r>
              <a:rPr lang="uk-UA" sz="1700" dirty="0">
                <a:solidFill>
                  <a:schemeClr val="bg1"/>
                </a:solidFill>
                <a:latin typeface="Times New Roman" panose="02020603050405020304" pitchFamily="18" charset="0"/>
                <a:cs typeface="Times New Roman" panose="02020603050405020304" pitchFamily="18" charset="0"/>
              </a:rPr>
              <a:t>види, порядок проведення та реєстрації інструктажів з охорони праці, безпеки життєдіяльності, пожежної безпеки, електробезпеки;</a:t>
            </a:r>
          </a:p>
          <a:p>
            <a:pPr marL="285750" indent="-285750" algn="just" fontAlgn="base">
              <a:buFont typeface="Arial" panose="020B0604020202020204" pitchFamily="34" charset="0"/>
              <a:buChar char="•"/>
            </a:pPr>
            <a:r>
              <a:rPr lang="uk-UA" sz="1700" dirty="0">
                <a:solidFill>
                  <a:schemeClr val="bg1"/>
                </a:solidFill>
                <a:latin typeface="Times New Roman" panose="02020603050405020304" pitchFamily="18" charset="0"/>
                <a:cs typeface="Times New Roman" panose="02020603050405020304" pitchFamily="18" charset="0"/>
              </a:rPr>
              <a:t>перелік питань вступного інструктажу з охорони праці;</a:t>
            </a:r>
          </a:p>
          <a:p>
            <a:pPr marL="285750" indent="-285750" algn="just" fontAlgn="base">
              <a:buFont typeface="Arial" panose="020B0604020202020204" pitchFamily="34" charset="0"/>
              <a:buChar char="•"/>
            </a:pPr>
            <a:r>
              <a:rPr lang="uk-UA" sz="1700" dirty="0">
                <a:solidFill>
                  <a:schemeClr val="bg1"/>
                </a:solidFill>
                <a:latin typeface="Times New Roman" panose="02020603050405020304" pitchFamily="18" charset="0"/>
                <a:cs typeface="Times New Roman" panose="02020603050405020304" pitchFamily="18" charset="0"/>
              </a:rPr>
              <a:t>перелік питань вступного інструктажу з безпеки життєдіяльності;</a:t>
            </a:r>
          </a:p>
          <a:p>
            <a:pPr marL="285750" indent="-285750" algn="just" fontAlgn="base">
              <a:buFont typeface="Arial" panose="020B0604020202020204" pitchFamily="34" charset="0"/>
              <a:buChar char="•"/>
            </a:pPr>
            <a:r>
              <a:rPr lang="uk-UA" sz="1700" dirty="0">
                <a:solidFill>
                  <a:schemeClr val="bg1"/>
                </a:solidFill>
                <a:latin typeface="Times New Roman" panose="02020603050405020304" pitchFamily="18" charset="0"/>
                <a:cs typeface="Times New Roman" panose="02020603050405020304" pitchFamily="18" charset="0"/>
              </a:rPr>
              <a:t>інструкція вступного інструктажу з охорони праці;</a:t>
            </a:r>
          </a:p>
          <a:p>
            <a:pPr marL="285750" indent="-285750" algn="just" fontAlgn="base">
              <a:buFont typeface="Arial" panose="020B0604020202020204" pitchFamily="34" charset="0"/>
              <a:buChar char="•"/>
            </a:pPr>
            <a:r>
              <a:rPr lang="uk-UA" sz="1700" dirty="0">
                <a:solidFill>
                  <a:schemeClr val="bg1"/>
                </a:solidFill>
                <a:latin typeface="Times New Roman" panose="02020603050405020304" pitchFamily="18" charset="0"/>
                <a:cs typeface="Times New Roman" panose="02020603050405020304" pitchFamily="18" charset="0"/>
              </a:rPr>
              <a:t>інструкції вступного інструктажу з безпеки життєдіяльності;</a:t>
            </a:r>
          </a:p>
          <a:p>
            <a:pPr marL="285750" indent="-285750" algn="just" fontAlgn="base">
              <a:buFont typeface="Arial" panose="020B0604020202020204" pitchFamily="34" charset="0"/>
              <a:buChar char="•"/>
            </a:pPr>
            <a:r>
              <a:rPr lang="uk-UA" sz="1700" dirty="0">
                <a:solidFill>
                  <a:schemeClr val="bg1"/>
                </a:solidFill>
                <a:latin typeface="Times New Roman" panose="02020603050405020304" pitchFamily="18" charset="0"/>
                <a:cs typeface="Times New Roman" panose="02020603050405020304" pitchFamily="18" charset="0"/>
              </a:rPr>
              <a:t>журнал реєстрації вступних інструктажів з охорони праці;</a:t>
            </a:r>
          </a:p>
          <a:p>
            <a:pPr marL="285750" indent="-285750" algn="just" fontAlgn="base">
              <a:buFont typeface="Arial" panose="020B0604020202020204" pitchFamily="34" charset="0"/>
              <a:buChar char="•"/>
            </a:pPr>
            <a:r>
              <a:rPr lang="uk-UA" sz="1700" dirty="0">
                <a:solidFill>
                  <a:schemeClr val="bg1"/>
                </a:solidFill>
                <a:latin typeface="Times New Roman" panose="02020603050405020304" pitchFamily="18" charset="0"/>
                <a:cs typeface="Times New Roman" panose="02020603050405020304" pitchFamily="18" charset="0"/>
              </a:rPr>
              <a:t>журнал реєстрації вступних інструктажів з безпеки життєдіяльності;</a:t>
            </a:r>
          </a:p>
          <a:p>
            <a:pPr marL="285750" indent="-285750" algn="just" fontAlgn="base">
              <a:buFont typeface="Arial" panose="020B0604020202020204" pitchFamily="34" charset="0"/>
              <a:buChar char="•"/>
            </a:pPr>
            <a:r>
              <a:rPr lang="uk-UA" sz="1700" dirty="0">
                <a:solidFill>
                  <a:schemeClr val="bg1"/>
                </a:solidFill>
                <a:latin typeface="Times New Roman" panose="02020603050405020304" pitchFamily="18" charset="0"/>
                <a:cs typeface="Times New Roman" panose="02020603050405020304" pitchFamily="18" charset="0"/>
              </a:rPr>
              <a:t>журнал реєстрації інструктажів з питань охорони праці на робочому місці (реєстрація проведення первинних, повторних, позапланових, цільових інструктажів для педагогічних працівників).</a:t>
            </a:r>
            <a:endParaRPr lang="en-US" sz="1700" dirty="0">
              <a:solidFill>
                <a:schemeClr val="bg1"/>
              </a:solidFill>
              <a:latin typeface="Times New Roman" panose="02020603050405020304" pitchFamily="18" charset="0"/>
              <a:cs typeface="Times New Roman" panose="02020603050405020304" pitchFamily="18" charset="0"/>
            </a:endParaRPr>
          </a:p>
          <a:p>
            <a:pPr algn="just" fontAlgn="base"/>
            <a:endParaRPr lang="en-US" sz="1700" dirty="0">
              <a:latin typeface="Times New Roman" panose="02020603050405020304" pitchFamily="18" charset="0"/>
              <a:cs typeface="Times New Roman" panose="02020603050405020304" pitchFamily="18" charset="0"/>
            </a:endParaRPr>
          </a:p>
          <a:p>
            <a:pPr algn="just" fontAlgn="base"/>
            <a:endParaRPr lang="uk-UA" sz="17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32595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36600" y="360947"/>
            <a:ext cx="5778500" cy="7417415"/>
          </a:xfrm>
          <a:prstGeom prst="rect">
            <a:avLst/>
          </a:prstGeom>
          <a:noFill/>
        </p:spPr>
        <p:txBody>
          <a:bodyPr wrap="square" rtlCol="0">
            <a:spAutoFit/>
          </a:bodyPr>
          <a:lstStyle/>
          <a:p>
            <a:pPr algn="just" fontAlgn="base">
              <a:spcAft>
                <a:spcPts val="0"/>
              </a:spcAft>
            </a:pPr>
            <a:r>
              <a:rPr lang="uk-UA" sz="17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Папка № 3. Накази і Положення з охорони праці.</a:t>
            </a:r>
            <a:endParaRPr lang="uk-UA" sz="17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endParaRPr>
          </a:p>
          <a:p>
            <a:pPr algn="just" fontAlgn="base">
              <a:spcAft>
                <a:spcPts val="0"/>
              </a:spcAft>
            </a:pPr>
            <a:r>
              <a:rPr lang="uk-UA" sz="17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Накази:</a:t>
            </a:r>
            <a:endParaRPr lang="uk-UA" sz="17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endParaRPr>
          </a:p>
          <a:p>
            <a:pPr indent="-285750" algn="just" fontAlgn="base">
              <a:spcAft>
                <a:spcPts val="0"/>
              </a:spcAft>
              <a:buFont typeface="Arial" panose="020B0604020202020204" pitchFamily="34" charset="0"/>
              <a:buChar char="•"/>
            </a:pPr>
            <a:r>
              <a:rPr lang="uk-UA" sz="17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про службу з охорони праці;</a:t>
            </a:r>
          </a:p>
          <a:p>
            <a:pPr indent="-285750" algn="just" fontAlgn="base">
              <a:spcAft>
                <a:spcPts val="0"/>
              </a:spcAft>
              <a:buFont typeface="Arial" panose="020B0604020202020204" pitchFamily="34" charset="0"/>
              <a:buChar char="•"/>
            </a:pPr>
            <a:r>
              <a:rPr lang="uk-UA" sz="17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про призначення  відповідальних за організацію роботи з охорони праці, безпеки життєдіяльності в закладі освіти  та визначення їх функціональних обов’язків;</a:t>
            </a:r>
          </a:p>
          <a:p>
            <a:pPr indent="-285750" algn="just" fontAlgn="base">
              <a:spcAft>
                <a:spcPts val="0"/>
              </a:spcAft>
              <a:buFont typeface="Arial" panose="020B0604020202020204" pitchFamily="34" charset="0"/>
              <a:buChar char="•"/>
            </a:pPr>
            <a:r>
              <a:rPr lang="uk-UA" sz="17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про призначення осіб відповідальних за стан охорони праці в структурних підрозділах, навчальних кабінетах, лабораторіях, майстернях, спортзалах, тирах (стрільбищах) тощо;</a:t>
            </a:r>
          </a:p>
          <a:p>
            <a:pPr indent="-285750" algn="just" fontAlgn="base">
              <a:spcAft>
                <a:spcPts val="0"/>
              </a:spcAft>
              <a:buFont typeface="Arial" panose="020B0604020202020204" pitchFamily="34" charset="0"/>
              <a:buChar char="•"/>
            </a:pPr>
            <a:r>
              <a:rPr lang="uk-UA" sz="17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про підсумки роботи з охорони праці та безпеки життєдіяльності у закладі освіти за календарний рік;</a:t>
            </a:r>
          </a:p>
          <a:p>
            <a:pPr indent="-285750" algn="just" fontAlgn="base">
              <a:spcAft>
                <a:spcPts val="0"/>
              </a:spcAft>
              <a:buFont typeface="Arial" panose="020B0604020202020204" pitchFamily="34" charset="0"/>
              <a:buChar char="•"/>
            </a:pPr>
            <a:r>
              <a:rPr lang="uk-UA" sz="17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про використання в освітньому процесі безпечних речовин та реактивів;</a:t>
            </a:r>
          </a:p>
          <a:p>
            <a:pPr indent="-285750" algn="just" fontAlgn="base">
              <a:spcAft>
                <a:spcPts val="0"/>
              </a:spcAft>
              <a:buFont typeface="Arial" panose="020B0604020202020204" pitchFamily="34" charset="0"/>
              <a:buChar char="•"/>
            </a:pPr>
            <a:r>
              <a:rPr lang="uk-UA" sz="17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про профілактику дитячого травматизму, збереження життя і здоров’я дітей, запобігання нещасним випадкам під час канікул;</a:t>
            </a:r>
          </a:p>
          <a:p>
            <a:pPr indent="-285750" algn="just">
              <a:buFont typeface="Arial" panose="020B0604020202020204" pitchFamily="34" charset="0"/>
              <a:buChar char="•"/>
            </a:pPr>
            <a:r>
              <a:rPr lang="uk-UA" sz="17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про організацію роботи з безпеки дорожнього руху, місячників з безпеки дорожнього руху.</a:t>
            </a:r>
          </a:p>
          <a:p>
            <a:pPr algn="just"/>
            <a:r>
              <a:rPr lang="uk-UA" sz="1700" b="1" dirty="0">
                <a:solidFill>
                  <a:schemeClr val="bg1"/>
                </a:solidFill>
                <a:latin typeface="Times New Roman" panose="02020603050405020304" pitchFamily="18" charset="0"/>
                <a:cs typeface="Times New Roman" panose="02020603050405020304" pitchFamily="18" charset="0"/>
              </a:rPr>
              <a:t>Положення:</a:t>
            </a:r>
          </a:p>
          <a:p>
            <a:pPr marL="285750" indent="-285750" algn="just">
              <a:buFont typeface="Arial" panose="020B0604020202020204" pitchFamily="34" charset="0"/>
              <a:buChar char="•"/>
            </a:pPr>
            <a:r>
              <a:rPr lang="uk-UA" sz="1700" dirty="0">
                <a:solidFill>
                  <a:schemeClr val="bg1"/>
                </a:solidFill>
                <a:latin typeface="Times New Roman" panose="02020603050405020304" pitchFamily="18" charset="0"/>
                <a:cs typeface="Times New Roman" panose="02020603050405020304" pitchFamily="18" charset="0"/>
              </a:rPr>
              <a:t>про систему управління охороною праці;</a:t>
            </a:r>
          </a:p>
          <a:p>
            <a:pPr marL="285750" indent="-285750" algn="just">
              <a:buFont typeface="Arial" panose="020B0604020202020204" pitchFamily="34" charset="0"/>
              <a:buChar char="•"/>
            </a:pPr>
            <a:r>
              <a:rPr lang="uk-UA" sz="1700" dirty="0">
                <a:solidFill>
                  <a:schemeClr val="bg1"/>
                </a:solidFill>
                <a:latin typeface="Times New Roman" panose="02020603050405020304" pitchFamily="18" charset="0"/>
                <a:cs typeface="Times New Roman" panose="02020603050405020304" pitchFamily="18" charset="0"/>
              </a:rPr>
              <a:t>про службу охорони праці у закладі освіти;</a:t>
            </a:r>
          </a:p>
          <a:p>
            <a:pPr marL="285750" indent="-285750" algn="just">
              <a:buFont typeface="Arial" panose="020B0604020202020204" pitchFamily="34" charset="0"/>
              <a:buChar char="•"/>
            </a:pPr>
            <a:r>
              <a:rPr lang="uk-UA" sz="1700" dirty="0">
                <a:solidFill>
                  <a:schemeClr val="bg1"/>
                </a:solidFill>
                <a:latin typeface="Times New Roman" panose="02020603050405020304" pitchFamily="18" charset="0"/>
                <a:cs typeface="Times New Roman" panose="02020603050405020304" pitchFamily="18" charset="0"/>
              </a:rPr>
              <a:t>положення про роботу уповноважених трудового  колективу з питань охорони праці;</a:t>
            </a:r>
          </a:p>
          <a:p>
            <a:pPr marL="285750" indent="-285750" algn="just">
              <a:buFont typeface="Arial" panose="020B0604020202020204" pitchFamily="34" charset="0"/>
              <a:buChar char="•"/>
            </a:pPr>
            <a:r>
              <a:rPr lang="uk-UA" sz="1700" dirty="0">
                <a:solidFill>
                  <a:schemeClr val="bg1"/>
                </a:solidFill>
                <a:latin typeface="Times New Roman" panose="02020603050405020304" pitchFamily="18" charset="0"/>
                <a:cs typeface="Times New Roman" panose="02020603050405020304" pitchFamily="18" charset="0"/>
              </a:rPr>
              <a:t>про порядок виконання робіт з підвищеною небезпекою;</a:t>
            </a:r>
          </a:p>
          <a:p>
            <a:pPr marL="285750" indent="-285750" algn="just">
              <a:buFont typeface="Arial" panose="020B0604020202020204" pitchFamily="34" charset="0"/>
              <a:buChar char="•"/>
            </a:pPr>
            <a:r>
              <a:rPr lang="uk-UA" sz="1700" dirty="0">
                <a:solidFill>
                  <a:schemeClr val="bg1"/>
                </a:solidFill>
                <a:latin typeface="Times New Roman" panose="02020603050405020304" pitchFamily="18" charset="0"/>
                <a:cs typeface="Times New Roman" panose="02020603050405020304" pitchFamily="18" charset="0"/>
              </a:rPr>
              <a:t>про громадського інспектора з охорони праці;</a:t>
            </a:r>
          </a:p>
          <a:p>
            <a:pPr marL="285750" indent="-285750" algn="just">
              <a:buFont typeface="Arial" panose="020B0604020202020204" pitchFamily="34" charset="0"/>
              <a:buChar char="•"/>
            </a:pPr>
            <a:r>
              <a:rPr lang="uk-UA" sz="1700" dirty="0">
                <a:solidFill>
                  <a:schemeClr val="bg1"/>
                </a:solidFill>
                <a:latin typeface="Times New Roman" panose="02020603050405020304" pitchFamily="18" charset="0"/>
                <a:cs typeface="Times New Roman" panose="02020603050405020304" pitchFamily="18" charset="0"/>
              </a:rPr>
              <a:t>про медичний огляд працівників.</a:t>
            </a:r>
          </a:p>
          <a:p>
            <a:pPr algn="just"/>
            <a:r>
              <a:rPr lang="uk-UA" sz="1700"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21262896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36601" y="401053"/>
            <a:ext cx="5753100" cy="7940635"/>
          </a:xfrm>
          <a:prstGeom prst="rect">
            <a:avLst/>
          </a:prstGeom>
          <a:noFill/>
        </p:spPr>
        <p:txBody>
          <a:bodyPr wrap="square" rtlCol="0">
            <a:spAutoFit/>
          </a:bodyPr>
          <a:lstStyle/>
          <a:p>
            <a:pPr algn="just">
              <a:spcAft>
                <a:spcPts val="0"/>
              </a:spcAft>
            </a:pPr>
            <a:r>
              <a:rPr lang="uk-UA" sz="1700" b="1" dirty="0">
                <a:solidFill>
                  <a:schemeClr val="bg1"/>
                </a:solidFill>
                <a:latin typeface="Times New Roman" panose="02020603050405020304" pitchFamily="18" charset="0"/>
                <a:ea typeface="Times New Roman" panose="02020603050405020304" pitchFamily="18" charset="0"/>
              </a:rPr>
              <a:t>Папка № 4. Інструкції з охорони праці.</a:t>
            </a:r>
            <a:endParaRPr lang="uk-UA" sz="1700" dirty="0">
              <a:solidFill>
                <a:schemeClr val="bg1"/>
              </a:solidFill>
              <a:latin typeface="Times New Roman" panose="02020603050405020304" pitchFamily="18" charset="0"/>
              <a:ea typeface="Times New Roman" panose="02020603050405020304" pitchFamily="18" charset="0"/>
            </a:endParaRPr>
          </a:p>
          <a:p>
            <a:pPr marL="285750" indent="-285750" algn="just">
              <a:spcAft>
                <a:spcPts val="0"/>
              </a:spcAft>
              <a:buFont typeface="Arial" panose="020B0604020202020204" pitchFamily="34" charset="0"/>
              <a:buChar char="•"/>
            </a:pPr>
            <a:r>
              <a:rPr lang="uk-UA" sz="1700" dirty="0">
                <a:solidFill>
                  <a:schemeClr val="bg1"/>
                </a:solidFill>
                <a:latin typeface="Times New Roman" panose="02020603050405020304" pitchFamily="18" charset="0"/>
                <a:ea typeface="Times New Roman" panose="02020603050405020304" pitchFamily="18" charset="0"/>
              </a:rPr>
              <a:t>положення про розробку і затвердження інструкцій з охорони праці;</a:t>
            </a:r>
          </a:p>
          <a:p>
            <a:pPr marL="285750" indent="-285750" algn="just">
              <a:spcAft>
                <a:spcPts val="0"/>
              </a:spcAft>
              <a:buFont typeface="Arial" panose="020B0604020202020204" pitchFamily="34" charset="0"/>
              <a:buChar char="•"/>
            </a:pPr>
            <a:r>
              <a:rPr lang="uk-UA" sz="1700" dirty="0">
                <a:solidFill>
                  <a:schemeClr val="bg1"/>
                </a:solidFill>
                <a:latin typeface="Times New Roman" panose="02020603050405020304" pitchFamily="18" charset="0"/>
                <a:ea typeface="Times New Roman" panose="02020603050405020304" pitchFamily="18" charset="0"/>
              </a:rPr>
              <a:t>наказ про затвердження інструкцій з охорони праці;</a:t>
            </a:r>
          </a:p>
          <a:p>
            <a:pPr marL="285750" indent="-285750" algn="just">
              <a:spcAft>
                <a:spcPts val="0"/>
              </a:spcAft>
              <a:buFont typeface="Arial" panose="020B0604020202020204" pitchFamily="34" charset="0"/>
              <a:buChar char="•"/>
            </a:pPr>
            <a:r>
              <a:rPr lang="uk-UA" sz="1700" dirty="0">
                <a:solidFill>
                  <a:schemeClr val="bg1"/>
                </a:solidFill>
                <a:latin typeface="Times New Roman" panose="02020603050405020304" pitchFamily="18" charset="0"/>
                <a:ea typeface="Times New Roman" panose="02020603050405020304" pitchFamily="18" charset="0"/>
              </a:rPr>
              <a:t>інструкції з охорони праці та безпеки життєдіяльності;</a:t>
            </a:r>
          </a:p>
          <a:p>
            <a:pPr marL="285750" indent="-285750" algn="just">
              <a:spcAft>
                <a:spcPts val="0"/>
              </a:spcAft>
              <a:buFont typeface="Arial" panose="020B0604020202020204" pitchFamily="34" charset="0"/>
              <a:buChar char="•"/>
            </a:pPr>
            <a:r>
              <a:rPr lang="uk-UA" sz="1700" dirty="0">
                <a:solidFill>
                  <a:schemeClr val="bg1"/>
                </a:solidFill>
                <a:latin typeface="Times New Roman" panose="02020603050405020304" pitchFamily="18" charset="0"/>
                <a:ea typeface="Times New Roman" panose="02020603050405020304" pitchFamily="18" charset="0"/>
              </a:rPr>
              <a:t>журнал реєстрації інструкцій з охорони праці та безпеки життєдіяльності;</a:t>
            </a:r>
          </a:p>
          <a:p>
            <a:pPr marL="285750" indent="-285750" algn="just">
              <a:spcAft>
                <a:spcPts val="0"/>
              </a:spcAft>
              <a:buFont typeface="Arial" panose="020B0604020202020204" pitchFamily="34" charset="0"/>
              <a:buChar char="•"/>
            </a:pPr>
            <a:r>
              <a:rPr lang="uk-UA" sz="1700" dirty="0">
                <a:solidFill>
                  <a:schemeClr val="bg1"/>
                </a:solidFill>
                <a:latin typeface="Times New Roman" panose="02020603050405020304" pitchFamily="18" charset="0"/>
                <a:ea typeface="Times New Roman" panose="02020603050405020304" pitchFamily="18" charset="0"/>
              </a:rPr>
              <a:t>журнал видачі інструкцій з охорони праці та безпеки життєдіяльності.</a:t>
            </a:r>
          </a:p>
          <a:p>
            <a:pPr algn="just"/>
            <a:endParaRPr lang="uk-UA" sz="1700" b="1" dirty="0">
              <a:solidFill>
                <a:schemeClr val="bg1"/>
              </a:solidFill>
              <a:latin typeface="Times New Roman" panose="02020603050405020304" pitchFamily="18" charset="0"/>
              <a:cs typeface="Times New Roman" panose="02020603050405020304" pitchFamily="18" charset="0"/>
            </a:endParaRPr>
          </a:p>
          <a:p>
            <a:pPr algn="just"/>
            <a:r>
              <a:rPr lang="uk-UA" sz="1700" b="1" dirty="0">
                <a:solidFill>
                  <a:schemeClr val="bg1"/>
                </a:solidFill>
                <a:latin typeface="Times New Roman" panose="02020603050405020304" pitchFamily="18" charset="0"/>
                <a:cs typeface="Times New Roman" panose="02020603050405020304" pitchFamily="18" charset="0"/>
              </a:rPr>
              <a:t>Папка № 5. Навчання і перевірка знань з охорони праці та безпеки життєдіяльності.</a:t>
            </a:r>
          </a:p>
          <a:p>
            <a:pPr marL="285750" indent="-285750" algn="just">
              <a:buFont typeface="Arial" panose="020B0604020202020204" pitchFamily="34" charset="0"/>
              <a:buChar char="•"/>
            </a:pPr>
            <a:r>
              <a:rPr lang="uk-UA" sz="1700" dirty="0">
                <a:solidFill>
                  <a:schemeClr val="bg1"/>
                </a:solidFill>
                <a:latin typeface="Times New Roman" panose="02020603050405020304" pitchFamily="18" charset="0"/>
                <a:cs typeface="Times New Roman" panose="02020603050405020304" pitchFamily="18" charset="0"/>
              </a:rPr>
              <a:t>положення про порядок проведення навчання і перевірки знань з питань охорони праці в закладах, установах, організаціях, підприємствах, підпорядкованих Міністерству освіти і науки України;</a:t>
            </a:r>
          </a:p>
          <a:p>
            <a:pPr marL="285750" indent="-285750" algn="just">
              <a:buFont typeface="Arial" panose="020B0604020202020204" pitchFamily="34" charset="0"/>
              <a:buChar char="•"/>
            </a:pPr>
            <a:r>
              <a:rPr lang="uk-UA" sz="1700" dirty="0">
                <a:solidFill>
                  <a:schemeClr val="bg1"/>
                </a:solidFill>
                <a:latin typeface="Times New Roman" panose="02020603050405020304" pitchFamily="18" charset="0"/>
                <a:cs typeface="Times New Roman" panose="02020603050405020304" pitchFamily="18" charset="0"/>
              </a:rPr>
              <a:t>наказ про створення постійно діючої комісії з  перевірки знань з охорони праці (поновлюється на навчальний рік);</a:t>
            </a:r>
          </a:p>
          <a:p>
            <a:pPr marL="285750" indent="-285750" algn="just">
              <a:buFont typeface="Arial" panose="020B0604020202020204" pitchFamily="34" charset="0"/>
              <a:buChar char="•"/>
            </a:pPr>
            <a:r>
              <a:rPr lang="uk-UA" sz="1700" dirty="0">
                <a:solidFill>
                  <a:schemeClr val="bg1"/>
                </a:solidFill>
                <a:latin typeface="Times New Roman" panose="02020603050405020304" pitchFamily="18" charset="0"/>
                <a:cs typeface="Times New Roman" panose="02020603050405020304" pitchFamily="18" charset="0"/>
              </a:rPr>
              <a:t>копії посвідчень про проходження навчання відповідальними особами з охорони праці;</a:t>
            </a:r>
          </a:p>
          <a:p>
            <a:pPr marL="285750" indent="-285750" algn="just">
              <a:buFont typeface="Arial" panose="020B0604020202020204" pitchFamily="34" charset="0"/>
              <a:buChar char="•"/>
            </a:pPr>
            <a:r>
              <a:rPr lang="uk-UA" sz="1700" dirty="0">
                <a:solidFill>
                  <a:schemeClr val="bg1"/>
                </a:solidFill>
                <a:latin typeface="Times New Roman" panose="02020603050405020304" pitchFamily="18" charset="0"/>
                <a:cs typeface="Times New Roman" panose="02020603050405020304" pitchFamily="18" charset="0"/>
              </a:rPr>
              <a:t>наказ про проведення навчання  та перевірки знань з питань охорони праці з працівниками закладу освіти (раз на 3 роки);</a:t>
            </a:r>
          </a:p>
          <a:p>
            <a:pPr marL="285750" indent="-285750" algn="just">
              <a:buFont typeface="Arial" panose="020B0604020202020204" pitchFamily="34" charset="0"/>
              <a:buChar char="•"/>
            </a:pPr>
            <a:r>
              <a:rPr lang="uk-UA" sz="1700" dirty="0">
                <a:solidFill>
                  <a:schemeClr val="bg1"/>
                </a:solidFill>
                <a:latin typeface="Times New Roman" panose="02020603050405020304" pitchFamily="18" charset="0"/>
                <a:cs typeface="Times New Roman" panose="02020603050405020304" pitchFamily="18" charset="0"/>
              </a:rPr>
              <a:t>навчальний план проведення занять;</a:t>
            </a:r>
          </a:p>
          <a:p>
            <a:pPr marL="285750" indent="-285750" algn="just">
              <a:buFont typeface="Arial" panose="020B0604020202020204" pitchFamily="34" charset="0"/>
              <a:buChar char="•"/>
            </a:pPr>
            <a:r>
              <a:rPr lang="uk-UA" sz="1700" dirty="0">
                <a:solidFill>
                  <a:schemeClr val="bg1"/>
                </a:solidFill>
                <a:latin typeface="Times New Roman" panose="02020603050405020304" pitchFamily="18" charset="0"/>
                <a:cs typeface="Times New Roman" panose="02020603050405020304" pitchFamily="18" charset="0"/>
              </a:rPr>
              <a:t>програма навчання;</a:t>
            </a:r>
          </a:p>
          <a:p>
            <a:pPr marL="285750" indent="-285750" algn="just">
              <a:buFont typeface="Arial" panose="020B0604020202020204" pitchFamily="34" charset="0"/>
              <a:buChar char="•"/>
            </a:pPr>
            <a:r>
              <a:rPr lang="uk-UA" sz="1700" dirty="0">
                <a:solidFill>
                  <a:schemeClr val="bg1"/>
                </a:solidFill>
                <a:latin typeface="Times New Roman" panose="02020603050405020304" pitchFamily="18" charset="0"/>
                <a:cs typeface="Times New Roman" panose="02020603050405020304" pitchFamily="18" charset="0"/>
              </a:rPr>
              <a:t>журнал проведення навчань;</a:t>
            </a:r>
          </a:p>
          <a:p>
            <a:pPr marL="285750" indent="-285750" algn="just">
              <a:buFont typeface="Arial" panose="020B0604020202020204" pitchFamily="34" charset="0"/>
              <a:buChar char="•"/>
            </a:pPr>
            <a:r>
              <a:rPr lang="uk-UA" sz="1700" dirty="0">
                <a:solidFill>
                  <a:schemeClr val="bg1"/>
                </a:solidFill>
                <a:latin typeface="Times New Roman" panose="02020603050405020304" pitchFamily="18" charset="0"/>
                <a:cs typeface="Times New Roman" panose="02020603050405020304" pitchFamily="18" charset="0"/>
              </a:rPr>
              <a:t>білети для перевірки знань;</a:t>
            </a:r>
          </a:p>
          <a:p>
            <a:pPr marL="285750" indent="-285750" algn="just">
              <a:buFont typeface="Arial" panose="020B0604020202020204" pitchFamily="34" charset="0"/>
              <a:buChar char="•"/>
            </a:pPr>
            <a:r>
              <a:rPr lang="uk-UA" sz="1700" dirty="0">
                <a:solidFill>
                  <a:schemeClr val="bg1"/>
                </a:solidFill>
                <a:latin typeface="Times New Roman" panose="02020603050405020304" pitchFamily="18" charset="0"/>
                <a:cs typeface="Times New Roman" panose="02020603050405020304" pitchFamily="18" charset="0"/>
              </a:rPr>
              <a:t>протокол засідання комісії;</a:t>
            </a:r>
          </a:p>
          <a:p>
            <a:pPr marL="285750" indent="-285750" algn="just">
              <a:buFont typeface="Arial" panose="020B0604020202020204" pitchFamily="34" charset="0"/>
              <a:buChar char="•"/>
            </a:pPr>
            <a:r>
              <a:rPr lang="uk-UA" sz="1700" dirty="0">
                <a:solidFill>
                  <a:schemeClr val="bg1"/>
                </a:solidFill>
                <a:latin typeface="Times New Roman" panose="02020603050405020304" pitchFamily="18" charset="0"/>
                <a:cs typeface="Times New Roman" panose="02020603050405020304" pitchFamily="18" charset="0"/>
              </a:rPr>
              <a:t>журнал протоколів засідання постійно діючої комісії з навчання і перевірки знань працівників з ОП.</a:t>
            </a:r>
          </a:p>
        </p:txBody>
      </p:sp>
    </p:spTree>
    <p:extLst>
      <p:ext uri="{BB962C8B-B14F-4D97-AF65-F5344CB8AC3E}">
        <p14:creationId xmlns:p14="http://schemas.microsoft.com/office/powerpoint/2010/main" val="37143345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23901" y="380332"/>
            <a:ext cx="5765800" cy="8202245"/>
          </a:xfrm>
          <a:prstGeom prst="rect">
            <a:avLst/>
          </a:prstGeom>
          <a:noFill/>
        </p:spPr>
        <p:txBody>
          <a:bodyPr wrap="square" rtlCol="0">
            <a:spAutoFit/>
          </a:bodyPr>
          <a:lstStyle/>
          <a:p>
            <a:pPr algn="just">
              <a:spcAft>
                <a:spcPts val="0"/>
              </a:spcAft>
            </a:pPr>
            <a:r>
              <a:rPr lang="uk-UA" sz="17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Папка № 6. Адміністративно-громадський контроль з охорони праці. План роботи з охорони праці.</a:t>
            </a:r>
          </a:p>
          <a:p>
            <a:pPr marL="285750" indent="-285750" algn="just">
              <a:spcAft>
                <a:spcPts val="0"/>
              </a:spcAft>
              <a:buFont typeface="Arial" panose="020B0604020202020204" pitchFamily="34" charset="0"/>
              <a:buChar char="•"/>
            </a:pPr>
            <a:r>
              <a:rPr lang="uk-UA" sz="17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положення про адміністративно-громадський контроль у закладі освіти;</a:t>
            </a:r>
          </a:p>
          <a:p>
            <a:pPr marL="285750" indent="-285750" algn="just">
              <a:spcAft>
                <a:spcPts val="0"/>
              </a:spcAft>
              <a:buFont typeface="Arial" panose="020B0604020202020204" pitchFamily="34" charset="0"/>
              <a:buChar char="•"/>
            </a:pPr>
            <a:r>
              <a:rPr lang="uk-UA" sz="17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наказ про створення комісії з адміністративно-громадського контролю;</a:t>
            </a:r>
          </a:p>
          <a:p>
            <a:pPr marL="285750" indent="-285750" algn="just">
              <a:spcAft>
                <a:spcPts val="0"/>
              </a:spcAft>
              <a:buFont typeface="Arial" panose="020B0604020202020204" pitchFamily="34" charset="0"/>
              <a:buChar char="•"/>
            </a:pPr>
            <a:r>
              <a:rPr lang="uk-UA" sz="17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журнал оперативного (адміністративно-господарського) контролю за станом охорони праці.</a:t>
            </a:r>
          </a:p>
          <a:p>
            <a:pPr algn="just"/>
            <a:endParaRPr lang="uk-UA" sz="1700" b="1" dirty="0">
              <a:solidFill>
                <a:schemeClr val="bg1"/>
              </a:solidFill>
              <a:latin typeface="Times New Roman" panose="02020603050405020304" pitchFamily="18" charset="0"/>
              <a:cs typeface="Times New Roman" panose="02020603050405020304" pitchFamily="18" charset="0"/>
            </a:endParaRPr>
          </a:p>
          <a:p>
            <a:pPr algn="just"/>
            <a:r>
              <a:rPr lang="uk-UA" sz="1700" b="1" dirty="0">
                <a:solidFill>
                  <a:schemeClr val="bg1"/>
                </a:solidFill>
                <a:latin typeface="Times New Roman" panose="02020603050405020304" pitchFamily="18" charset="0"/>
                <a:cs typeface="Times New Roman" panose="02020603050405020304" pitchFamily="18" charset="0"/>
              </a:rPr>
              <a:t>Папка № 7. Порядок розслідування і обліку нещасних випадків.</a:t>
            </a:r>
          </a:p>
          <a:p>
            <a:pPr marL="285750" indent="-285750" algn="just">
              <a:buFont typeface="Arial" panose="020B0604020202020204" pitchFamily="34" charset="0"/>
              <a:buChar char="•"/>
            </a:pPr>
            <a:r>
              <a:rPr lang="uk-UA" sz="1700" dirty="0">
                <a:solidFill>
                  <a:schemeClr val="bg1"/>
                </a:solidFill>
                <a:latin typeface="Times New Roman" panose="02020603050405020304" pitchFamily="18" charset="0"/>
                <a:cs typeface="Times New Roman" panose="02020603050405020304" pitchFamily="18" charset="0"/>
              </a:rPr>
              <a:t>порядок розслідування нещасних випадків, що сталися із здобувачами освіти під час освітнього процесу. Наказ МОН від 16.05.2019 № 659;</a:t>
            </a:r>
          </a:p>
          <a:p>
            <a:pPr marL="285750" indent="-285750" algn="just">
              <a:buFont typeface="Arial" panose="020B0604020202020204" pitchFamily="34" charset="0"/>
              <a:buChar char="•"/>
            </a:pPr>
            <a:r>
              <a:rPr lang="uk-UA" sz="1700" dirty="0">
                <a:solidFill>
                  <a:schemeClr val="bg1"/>
                </a:solidFill>
                <a:latin typeface="Times New Roman" panose="02020603050405020304" pitchFamily="18" charset="0"/>
                <a:cs typeface="Times New Roman" panose="02020603050405020304" pitchFamily="18" charset="0"/>
              </a:rPr>
              <a:t>порядок розслідування та облік нещасних випадків невиробничого характеру. Постанова КМУ від 22.03.2001 № 270;</a:t>
            </a:r>
          </a:p>
          <a:p>
            <a:pPr marL="285750" indent="-285750" algn="just">
              <a:buFont typeface="Arial" panose="020B0604020202020204" pitchFamily="34" charset="0"/>
              <a:buChar char="•"/>
            </a:pPr>
            <a:r>
              <a:rPr lang="uk-UA" sz="1700" dirty="0">
                <a:solidFill>
                  <a:schemeClr val="bg1"/>
                </a:solidFill>
                <a:latin typeface="Times New Roman" panose="02020603050405020304" pitchFamily="18" charset="0"/>
                <a:cs typeface="Times New Roman" panose="02020603050405020304" pitchFamily="18" charset="0"/>
              </a:rPr>
              <a:t>порядок розслідування та обліку нещасних випадків, професійних захворювань та аварій на виробництві. Постанова КМУ від 17.04.2019 № 337;</a:t>
            </a:r>
          </a:p>
          <a:p>
            <a:pPr marL="285750" indent="-285750" algn="just">
              <a:buFont typeface="Arial" panose="020B0604020202020204" pitchFamily="34" charset="0"/>
              <a:buChar char="•"/>
            </a:pPr>
            <a:r>
              <a:rPr lang="uk-UA" sz="1700" dirty="0">
                <a:solidFill>
                  <a:schemeClr val="bg1"/>
                </a:solidFill>
                <a:latin typeface="Times New Roman" panose="02020603050405020304" pitchFamily="18" charset="0"/>
                <a:cs typeface="Times New Roman" panose="02020603050405020304" pitchFamily="18" charset="0"/>
              </a:rPr>
              <a:t>журнал реєстрації нещасних випадків, що сталися із здобувачами освіти;</a:t>
            </a:r>
          </a:p>
          <a:p>
            <a:pPr marL="285750" indent="-285750" algn="just">
              <a:buFont typeface="Arial" panose="020B0604020202020204" pitchFamily="34" charset="0"/>
              <a:buChar char="•"/>
            </a:pPr>
            <a:r>
              <a:rPr lang="uk-UA" sz="1700" dirty="0">
                <a:solidFill>
                  <a:schemeClr val="bg1"/>
                </a:solidFill>
                <a:latin typeface="Times New Roman" panose="02020603050405020304" pitchFamily="18" charset="0"/>
                <a:cs typeface="Times New Roman" panose="02020603050405020304" pitchFamily="18" charset="0"/>
              </a:rPr>
              <a:t>журнал реєстрації нещасних випадків невиробничого характеру;</a:t>
            </a:r>
          </a:p>
          <a:p>
            <a:pPr marL="285750" indent="-285750" algn="just">
              <a:buFont typeface="Arial" panose="020B0604020202020204" pitchFamily="34" charset="0"/>
              <a:buChar char="•"/>
            </a:pPr>
            <a:r>
              <a:rPr lang="uk-UA" sz="1700" dirty="0">
                <a:solidFill>
                  <a:schemeClr val="bg1"/>
                </a:solidFill>
                <a:latin typeface="Times New Roman" panose="02020603050405020304" pitchFamily="18" charset="0"/>
                <a:cs typeface="Times New Roman" panose="02020603050405020304" pitchFamily="18" charset="0"/>
              </a:rPr>
              <a:t>журнал реєстрації осіб, що потерпіли від нещасних випадків (гострих професійних захворювань (отруєнь) на виробництві;</a:t>
            </a:r>
          </a:p>
          <a:p>
            <a:pPr marL="285750" indent="-285750" algn="just">
              <a:buFont typeface="Arial" panose="020B0604020202020204" pitchFamily="34" charset="0"/>
              <a:buChar char="•"/>
            </a:pPr>
            <a:r>
              <a:rPr lang="uk-UA" sz="1700" dirty="0">
                <a:solidFill>
                  <a:schemeClr val="bg1"/>
                </a:solidFill>
                <a:latin typeface="Times New Roman" panose="02020603050405020304" pitchFamily="18" charset="0"/>
                <a:cs typeface="Times New Roman" panose="02020603050405020304" pitchFamily="18" charset="0"/>
              </a:rPr>
              <a:t>журнал реєстрації аварій;</a:t>
            </a:r>
          </a:p>
          <a:p>
            <a:pPr marL="285750" indent="-285750" algn="just">
              <a:buFont typeface="Arial" panose="020B0604020202020204" pitchFamily="34" charset="0"/>
              <a:buChar char="•"/>
            </a:pPr>
            <a:r>
              <a:rPr lang="uk-UA" sz="1700" dirty="0">
                <a:solidFill>
                  <a:schemeClr val="bg1"/>
                </a:solidFill>
                <a:latin typeface="Times New Roman" panose="02020603050405020304" pitchFamily="18" charset="0"/>
                <a:cs typeface="Times New Roman" panose="02020603050405020304" pitchFamily="18" charset="0"/>
              </a:rPr>
              <a:t>повідомлення про нещасний випадок;</a:t>
            </a:r>
          </a:p>
          <a:p>
            <a:pPr marL="285750" indent="-285750" algn="just">
              <a:buFont typeface="Arial" panose="020B0604020202020204" pitchFamily="34" charset="0"/>
              <a:buChar char="•"/>
            </a:pPr>
            <a:r>
              <a:rPr lang="uk-UA" sz="1700" dirty="0">
                <a:solidFill>
                  <a:schemeClr val="bg1"/>
                </a:solidFill>
                <a:latin typeface="Times New Roman" panose="02020603050405020304" pitchFamily="18" charset="0"/>
                <a:cs typeface="Times New Roman" panose="02020603050405020304" pitchFamily="18" charset="0"/>
              </a:rPr>
              <a:t>повідомлення про нещасний випадок/гостре професійне захворювання (отруєння) до постанови КМУ № 337.</a:t>
            </a:r>
          </a:p>
        </p:txBody>
      </p:sp>
    </p:spTree>
    <p:extLst>
      <p:ext uri="{BB962C8B-B14F-4D97-AF65-F5344CB8AC3E}">
        <p14:creationId xmlns:p14="http://schemas.microsoft.com/office/powerpoint/2010/main" val="931116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23900" y="370850"/>
            <a:ext cx="5765800" cy="8202245"/>
          </a:xfrm>
          <a:prstGeom prst="rect">
            <a:avLst/>
          </a:prstGeom>
          <a:noFill/>
        </p:spPr>
        <p:txBody>
          <a:bodyPr wrap="square" rtlCol="0">
            <a:spAutoFit/>
          </a:bodyPr>
          <a:lstStyle/>
          <a:p>
            <a:pPr marL="285750" indent="-285750" algn="just">
              <a:spcAft>
                <a:spcPts val="0"/>
              </a:spcAft>
              <a:buFont typeface="Arial" panose="020B0604020202020204" pitchFamily="34" charset="0"/>
              <a:buChar char="•"/>
            </a:pPr>
            <a:r>
              <a:rPr lang="uk-UA" sz="17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зведений звіт про стан травматизму за результатами розслідувань (спеціальних розслідувань) нещасних випадків, гострих професійних захворювань (отруєнь) та/або аварій,  форма 6/ОП/НВП;</a:t>
            </a:r>
          </a:p>
          <a:p>
            <a:pPr marL="285750" indent="-285750" algn="just">
              <a:spcAft>
                <a:spcPts val="0"/>
              </a:spcAft>
              <a:buFont typeface="Arial" panose="020B0604020202020204" pitchFamily="34" charset="0"/>
              <a:buChar char="•"/>
            </a:pPr>
            <a:r>
              <a:rPr lang="uk-UA" sz="17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звіти з питань охорони праці та безпеки життєдіяльності відповідно до р.6 Табеля термінових та строкових донесень Міністерства освіти і науки України з питань цивільного захисту, охорони праці та безпеки життєдіяльності;</a:t>
            </a:r>
          </a:p>
          <a:p>
            <a:pPr marL="285750" indent="-285750" algn="just">
              <a:spcAft>
                <a:spcPts val="0"/>
              </a:spcAft>
              <a:buFont typeface="Arial" panose="020B0604020202020204" pitchFamily="34" charset="0"/>
              <a:buChar char="•"/>
            </a:pPr>
            <a:r>
              <a:rPr lang="uk-UA" sz="17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адреси та номери телефонів Управління виконавчої дирекції Фонду соціального страхування України в Чернівецькій області та Управління Держпраці у Чернівецькій області.</a:t>
            </a:r>
          </a:p>
          <a:p>
            <a:pPr algn="just"/>
            <a:endParaRPr lang="uk-UA" sz="1700" b="1" dirty="0">
              <a:solidFill>
                <a:schemeClr val="bg1"/>
              </a:solidFill>
              <a:latin typeface="Times New Roman" panose="02020603050405020304" pitchFamily="18" charset="0"/>
              <a:cs typeface="Times New Roman" panose="02020603050405020304" pitchFamily="18" charset="0"/>
            </a:endParaRPr>
          </a:p>
          <a:p>
            <a:pPr algn="just"/>
            <a:r>
              <a:rPr lang="uk-UA" sz="1700" b="1" dirty="0">
                <a:solidFill>
                  <a:schemeClr val="bg1"/>
                </a:solidFill>
                <a:latin typeface="Times New Roman" panose="02020603050405020304" pitchFamily="18" charset="0"/>
                <a:cs typeface="Times New Roman" panose="02020603050405020304" pitchFamily="18" charset="0"/>
              </a:rPr>
              <a:t>Папка № 8. Колективний договір. Атестація робочих місць. Медичні огляди. Забезпечення ЗІЗ</a:t>
            </a:r>
            <a:r>
              <a:rPr lang="uk-UA" sz="1700" dirty="0">
                <a:solidFill>
                  <a:schemeClr val="bg1"/>
                </a:solidFill>
                <a:latin typeface="Times New Roman" panose="02020603050405020304" pitchFamily="18" charset="0"/>
                <a:cs typeface="Times New Roman" panose="02020603050405020304" pitchFamily="18" charset="0"/>
              </a:rPr>
              <a:t>.</a:t>
            </a:r>
          </a:p>
          <a:p>
            <a:pPr indent="-285750" algn="just" defTabSz="0">
              <a:buFont typeface="Arial" panose="020B0604020202020204" pitchFamily="34" charset="0"/>
              <a:buChar char="•"/>
            </a:pPr>
            <a:r>
              <a:rPr lang="uk-UA" sz="1700" dirty="0">
                <a:solidFill>
                  <a:schemeClr val="bg1"/>
                </a:solidFill>
                <a:latin typeface="Times New Roman" panose="02020603050405020304" pitchFamily="18" charset="0"/>
                <a:cs typeface="Times New Roman" panose="02020603050405020304" pitchFamily="18" charset="0"/>
              </a:rPr>
              <a:t>Комплексні заходи  щодо досягнення встановлених нормативів безпеки, гігієни праці та виробничого середовища, підвищення існуючого рівня охорони праці, запобігання випадкам виробничого травматизму, професійного захворювання, аваріям і пожежам;</a:t>
            </a:r>
          </a:p>
          <a:p>
            <a:pPr indent="-285750" algn="just" defTabSz="0">
              <a:buFont typeface="Arial" panose="020B0604020202020204" pitchFamily="34" charset="0"/>
              <a:buChar char="•"/>
            </a:pPr>
            <a:r>
              <a:rPr lang="uk-UA" sz="1700" dirty="0">
                <a:solidFill>
                  <a:schemeClr val="bg1"/>
                </a:solidFill>
                <a:latin typeface="Times New Roman" panose="02020603050405020304" pitchFamily="18" charset="0"/>
                <a:cs typeface="Times New Roman" panose="02020603050405020304" pitchFamily="18" charset="0"/>
              </a:rPr>
              <a:t>копії протоколу загальних зборів трудового колективу про вибори уповноваженого з питань охорони праці;</a:t>
            </a:r>
          </a:p>
          <a:p>
            <a:pPr indent="-285750" algn="just" defTabSz="0">
              <a:buFont typeface="Arial" panose="020B0604020202020204" pitchFamily="34" charset="0"/>
              <a:buChar char="•"/>
            </a:pPr>
            <a:r>
              <a:rPr lang="uk-UA" sz="1700" dirty="0">
                <a:solidFill>
                  <a:schemeClr val="bg1"/>
                </a:solidFill>
                <a:latin typeface="Times New Roman" panose="02020603050405020304" pitchFamily="18" charset="0"/>
                <a:cs typeface="Times New Roman" panose="02020603050405020304" pitchFamily="18" charset="0"/>
              </a:rPr>
              <a:t>граничні норми підйому та переміщення важких предметів жінками;</a:t>
            </a:r>
          </a:p>
          <a:p>
            <a:pPr indent="-285750" algn="just" defTabSz="0">
              <a:buFont typeface="Arial" panose="020B0604020202020204" pitchFamily="34" charset="0"/>
              <a:buChar char="•"/>
            </a:pPr>
            <a:r>
              <a:rPr lang="uk-UA" sz="1700" dirty="0">
                <a:solidFill>
                  <a:schemeClr val="bg1"/>
                </a:solidFill>
                <a:latin typeface="Times New Roman" panose="02020603050405020304" pitchFamily="18" charset="0"/>
                <a:cs typeface="Times New Roman" panose="02020603050405020304" pitchFamily="18" charset="0"/>
              </a:rPr>
              <a:t>граничні норми підйому й переміщення важких предметів, речей неповнолітніми;</a:t>
            </a:r>
          </a:p>
          <a:p>
            <a:pPr indent="-285750" algn="just" defTabSz="0">
              <a:buFont typeface="Arial" panose="020B0604020202020204" pitchFamily="34" charset="0"/>
              <a:buChar char="•"/>
            </a:pPr>
            <a:r>
              <a:rPr lang="uk-UA" sz="1700" dirty="0">
                <a:solidFill>
                  <a:schemeClr val="bg1"/>
                </a:solidFill>
                <a:latin typeface="Times New Roman" panose="02020603050405020304" pitchFamily="18" charset="0"/>
                <a:cs typeface="Times New Roman" panose="02020603050405020304" pitchFamily="18" charset="0"/>
              </a:rPr>
              <a:t>перелік робіт з підвищеною небезпекою; </a:t>
            </a:r>
          </a:p>
          <a:p>
            <a:pPr indent="-285750" algn="just" defTabSz="0">
              <a:buFont typeface="Arial" panose="020B0604020202020204" pitchFamily="34" charset="0"/>
              <a:buChar char="•"/>
            </a:pPr>
            <a:r>
              <a:rPr lang="uk-UA" sz="1700" dirty="0">
                <a:solidFill>
                  <a:schemeClr val="bg1"/>
                </a:solidFill>
                <a:latin typeface="Times New Roman" panose="02020603050405020304" pitchFamily="18" charset="0"/>
                <a:cs typeface="Times New Roman" panose="02020603050405020304" pitchFamily="18" charset="0"/>
              </a:rPr>
              <a:t>документи, що стосуються виконання робіт підвищеної небезпеки.</a:t>
            </a:r>
          </a:p>
          <a:p>
            <a:pPr algn="just"/>
            <a:r>
              <a:rPr lang="uk-UA" sz="1700" dirty="0">
                <a:solidFill>
                  <a:schemeClr val="bg1"/>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488403833"/>
      </p:ext>
    </p:extLst>
  </p:cSld>
  <p:clrMapOvr>
    <a:masterClrMapping/>
  </p:clrMapOvr>
</p:sld>
</file>

<file path=ppt/theme/theme1.xml><?xml version="1.0" encoding="utf-8"?>
<a:theme xmlns:a="http://schemas.openxmlformats.org/drawingml/2006/main" name="Сектор">
  <a:themeElements>
    <a:clrScheme name="Сектор">
      <a:dk1>
        <a:sysClr val="windowText" lastClr="000000"/>
      </a:dk1>
      <a:lt1>
        <a:sysClr val="window" lastClr="FFFFFF"/>
      </a:lt1>
      <a:dk2>
        <a:srgbClr val="537D0B"/>
      </a:dk2>
      <a:lt2>
        <a:srgbClr val="A9E257"/>
      </a:lt2>
      <a:accent1>
        <a:srgbClr val="38540A"/>
      </a:accent1>
      <a:accent2>
        <a:srgbClr val="31A274"/>
      </a:accent2>
      <a:accent3>
        <a:srgbClr val="236073"/>
      </a:accent3>
      <a:accent4>
        <a:srgbClr val="6C4D90"/>
      </a:accent4>
      <a:accent5>
        <a:srgbClr val="983C27"/>
      </a:accent5>
      <a:accent6>
        <a:srgbClr val="CD811F"/>
      </a:accent6>
      <a:hlink>
        <a:srgbClr val="293F06"/>
      </a:hlink>
      <a:folHlink>
        <a:srgbClr val="68883A"/>
      </a:folHlink>
    </a:clrScheme>
    <a:fontScheme name="Сектор">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Сектор">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3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2700"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extraClrSchemeLst/>
  <a:extLst>
    <a:ext uri="{05A4C25C-085E-4340-85A3-A5531E510DB2}">
      <thm15:themeFamily xmlns:thm15="http://schemas.microsoft.com/office/thememl/2012/main" name="Slice" id="{0507925B-6AC9-4358-8E18-C330545D08F8}" vid="{19759155-7935-4C61-A06C-C04380D1B16E}"/>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Slice</Template>
  <TotalTime>1314</TotalTime>
  <Words>2913</Words>
  <Application>Microsoft Office PowerPoint</Application>
  <PresentationFormat>Экран (4:3)</PresentationFormat>
  <Paragraphs>211</Paragraphs>
  <Slides>31</Slides>
  <Notes>0</Notes>
  <HiddenSlides>0</HiddenSlides>
  <MMClips>0</MMClips>
  <ScaleCrop>false</ScaleCrop>
  <HeadingPairs>
    <vt:vector size="6" baseType="variant">
      <vt:variant>
        <vt:lpstr>Использованные шрифты</vt:lpstr>
      </vt:variant>
      <vt:variant>
        <vt:i4>5</vt:i4>
      </vt:variant>
      <vt:variant>
        <vt:lpstr>Тема</vt:lpstr>
      </vt:variant>
      <vt:variant>
        <vt:i4>1</vt:i4>
      </vt:variant>
      <vt:variant>
        <vt:lpstr>Заголовки слайдов</vt:lpstr>
      </vt:variant>
      <vt:variant>
        <vt:i4>31</vt:i4>
      </vt:variant>
    </vt:vector>
  </HeadingPairs>
  <TitlesOfParts>
    <vt:vector size="37" baseType="lpstr">
      <vt:lpstr>Arial</vt:lpstr>
      <vt:lpstr>Calibri</vt:lpstr>
      <vt:lpstr>Century Gothic</vt:lpstr>
      <vt:lpstr>Times New Roman</vt:lpstr>
      <vt:lpstr>Wingdings 3</vt:lpstr>
      <vt:lpstr>Сектор</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Паспорти безпеки Чернівецької гімназії №11</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Anya</dc:creator>
  <cp:lastModifiedBy>Марина Рогулько</cp:lastModifiedBy>
  <cp:revision>74</cp:revision>
  <cp:lastPrinted>2025-01-20T11:08:14Z</cp:lastPrinted>
  <dcterms:created xsi:type="dcterms:W3CDTF">2025-01-13T11:09:04Z</dcterms:created>
  <dcterms:modified xsi:type="dcterms:W3CDTF">2025-01-21T11:46:26Z</dcterms:modified>
</cp:coreProperties>
</file>